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59" r:id="rId6"/>
    <p:sldId id="261" r:id="rId8"/>
    <p:sldId id="260" r:id="rId9"/>
    <p:sldId id="262" r:id="rId10"/>
    <p:sldId id="263" r:id="rId11"/>
    <p:sldId id="264" r:id="rId12"/>
    <p:sldId id="266" r:id="rId13"/>
    <p:sldId id="265" r:id="rId14"/>
    <p:sldId id="267" r:id="rId15"/>
    <p:sldId id="269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270" r:id="rId27"/>
    <p:sldId id="271" r:id="rId28"/>
    <p:sldId id="268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80" r:id="rId37"/>
    <p:sldId id="279" r:id="rId38"/>
    <p:sldId id="281" r:id="rId39"/>
    <p:sldId id="283" r:id="rId40"/>
    <p:sldId id="285" r:id="rId41"/>
    <p:sldId id="287" r:id="rId42"/>
    <p:sldId id="284" r:id="rId43"/>
    <p:sldId id="288" r:id="rId44"/>
    <p:sldId id="289" r:id="rId45"/>
    <p:sldId id="302" r:id="rId46"/>
    <p:sldId id="303" r:id="rId47"/>
    <p:sldId id="290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86456" autoAdjust="0"/>
  </p:normalViewPr>
  <p:slideViewPr>
    <p:cSldViewPr>
      <p:cViewPr varScale="1">
        <p:scale>
          <a:sx n="60" d="100"/>
          <a:sy n="60" d="100"/>
        </p:scale>
        <p:origin x="-16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10038-24E8-495E-9528-B05C9F491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48961-7BAA-4EFA-AF92-D669438AA8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4" Type="http://schemas.openxmlformats.org/officeDocument/2006/relationships/hyperlink" Target="http://baike.baidu.com/view/1458432.htm" TargetMode="External"/><Relationship Id="rId3" Type="http://schemas.openxmlformats.org/officeDocument/2006/relationships/hyperlink" Target="http://baike.baidu.com/view/44951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9" Type="http://schemas.openxmlformats.org/officeDocument/2006/relationships/hyperlink" Target="http://baike.baidu.com/view/281766.htm" TargetMode="External"/><Relationship Id="rId8" Type="http://schemas.openxmlformats.org/officeDocument/2006/relationships/hyperlink" Target="http://baike.baidu.com/view/1724.htm" TargetMode="External"/><Relationship Id="rId7" Type="http://schemas.openxmlformats.org/officeDocument/2006/relationships/hyperlink" Target="http://baike.baidu.com/view/1815949.htm" TargetMode="External"/><Relationship Id="rId6" Type="http://schemas.openxmlformats.org/officeDocument/2006/relationships/hyperlink" Target="http://baike.baidu.com/view/21459.htm" TargetMode="External"/><Relationship Id="rId5" Type="http://schemas.openxmlformats.org/officeDocument/2006/relationships/hyperlink" Target="http://baike.baidu.com/view/8095.htm" TargetMode="External"/><Relationship Id="rId4" Type="http://schemas.openxmlformats.org/officeDocument/2006/relationships/hyperlink" Target="http://baike.baidu.com/view/1634.htm" TargetMode="External"/><Relationship Id="rId3" Type="http://schemas.openxmlformats.org/officeDocument/2006/relationships/hyperlink" Target="http://baike.baidu.com/view/2319495.htm" TargetMode="External"/><Relationship Id="rId2" Type="http://schemas.openxmlformats.org/officeDocument/2006/relationships/notesMaster" Target="../notesMasters/notesMaster1.xml"/><Relationship Id="rId13" Type="http://schemas.openxmlformats.org/officeDocument/2006/relationships/hyperlink" Target="http://baike.baidu.com/view/130692.htm" TargetMode="External"/><Relationship Id="rId12" Type="http://schemas.openxmlformats.org/officeDocument/2006/relationships/hyperlink" Target="http://baike.baidu.com/view/330120.htm" TargetMode="External"/><Relationship Id="rId11" Type="http://schemas.openxmlformats.org/officeDocument/2006/relationships/hyperlink" Target="http://baike.baidu.com/view/815654.htm" TargetMode="External"/><Relationship Id="rId10" Type="http://schemas.openxmlformats.org/officeDocument/2006/relationships/hyperlink" Target="http://baike.baidu.com/view/1047410.htm" TargetMode="Externa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4" Type="http://schemas.openxmlformats.org/officeDocument/2006/relationships/hyperlink" Target="http://baike.baidu.com/view/1458432.htm" TargetMode="External"/><Relationship Id="rId3" Type="http://schemas.openxmlformats.org/officeDocument/2006/relationships/hyperlink" Target="http://baike.baidu.com/view/44951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4" Type="http://schemas.openxmlformats.org/officeDocument/2006/relationships/hyperlink" Target="http://baike.baidu.com/view/1458432.htm" TargetMode="External"/><Relationship Id="rId3" Type="http://schemas.openxmlformats.org/officeDocument/2006/relationships/hyperlink" Target="http://baike.baidu.com/view/44951.ht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Ritchie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于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1974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月的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Communications of the ACM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发表。这是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与外界的首次接触。结果引起了学术界的广泛兴趣并对其源码索取，所以，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第五版就以“仅用于教育目的”的协议，提供给各大学作为教学之用，成为当时操作系统课程中的范例教材。各大学公司开始通过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源码对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进行了各种各样的改进和扩展。于是，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开始广泛流行。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1978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年，对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而言是革命性的一年；因为学术界的老大柏克利大学 （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UC Berkeley），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推出了一份以第六版为基础，加上一些改进和新功能而成的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Unix。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这就是著名的“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BSD（1st Berkeley Software Distribution）”，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开创了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的另一个分支：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BSD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48961-7BAA-4EFA-AF92-D669438AA8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是一种针对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ext3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系统的扩展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日志式文件系统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是专门为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开发的原始的扩展文件系统（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extfs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）的第四版。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 kernel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2.6.28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开始正式支持新的文件系统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Ext3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的改进版，修改了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Ext3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中部分重要的数据结构，而不仅仅像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Ext3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Ext2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那样，只是增加了一个日志功能而已。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可以提供更佳的性能和可靠性，还有更为丰富的功能。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48961-7BAA-4EFA-AF92-D669438AA8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1982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AT&amp;T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基于版本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开发了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 System 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的第一个版本，这是一个商业版本仅供出售。为了解决混乱的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版本情况，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AT&amp;T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综合了其他大学和公司开发的各种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，开发了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 System V Release 1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48961-7BAA-4EFA-AF92-D669438AA8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同时，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为了让自己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癿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能够兼容二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系统，二是托瓦兹开始将一些能够在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上面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运作的软件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拿来在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上面跑。 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不过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，他发现到有很多癿软件无法在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这个核心上运作。这个时候他有两种作法， 一种是修改软件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，使得软件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可以在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上跑， 另一种则是修改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，让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上的软件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能够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运作得规范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！ 由二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希望能够兼容二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，二是托瓦兹选择了第事个作法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『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修改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Linux』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！ 为了讥所有癿软件都可以在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上执行，二是托瓦兹开始参考标准癿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规范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 	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这个正确癿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决定使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在起步癿时候体质就比别人优良～因为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标准主要是针对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的一些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软	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件运行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时候的标准规范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叧要依据这些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标准规范来设计的核心软件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理论上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，就可以搭配在一起执行了。 而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癿发展就是依据这个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的标准规范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上面的软件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也是遵循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这个规范来训计的， 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如此一来，讥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很容易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就与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兼容共享互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有的软件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了！同时，因为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直接放置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在网络下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，提供大家下载， 所以在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流通的速度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相当地快！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导致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癿使用率大增！这些都是造成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大受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欢迎的几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个重要因素呢！ 	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48961-7BAA-4EFA-AF92-D669438AA8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主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、次版本为奇数：发展中版本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(development) 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2.5.xx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，这种核心版本主要用在测试发展新功能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，所以通常这种版本仅有核心开发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工程师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会使用。 如果有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新增的核心程序代码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，会加到这种版本当中，等到众多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工程师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测试没问题后，才加入下一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版的稳定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核心中； 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 主、次版本为偶数：稳定版本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(stable) 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2.6.xx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，等到核心功能发展成熟后会加到这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类的版本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中，主要用在一般家庭计算机以及企业版本中。 重点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在于提供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使用者一个相对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稳定的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作业环境平台。 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48961-7BAA-4EFA-AF92-D669438AA8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为了让使用者能够接触到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，于是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很多的商业公司和非营利团体， 就将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Kernel(tools)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上可运行的软件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整吅起来，加上自己具有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创意的工具程序， 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这个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工具程序可以让用户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以光盘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DVD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或者透过网络直接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安装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管理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系统。 这个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『Kernel +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Softwares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的可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完全安装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』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的咚咚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，我们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称之为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 distribution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 一般中文翻译成可完全安装套件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，或者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发布商套件等。</a:t>
            </a:r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此外，为了让所有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 distributions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开发不致于差异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太大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，好让这些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开发商在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开发的时候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有所依据，还有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 Standard Base (LSB)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等标准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来规范开发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者，以及目录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架构的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Hierarchy Standard (FHS)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标准的范！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48961-7BAA-4EFA-AF92-D669438AA8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endParaRPr lang="zh-CN" alt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48961-7BAA-4EFA-AF92-D669438AA8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KDE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桌面环境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Kool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Desktop Environment)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的缩写。一种著名的运行于 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Linux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以及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FreeBSD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等操作系统上面自由图形工作环境，整个系统采用的都是 </a:t>
            </a:r>
            <a:r>
              <a:rPr lang="en-US" altLang="zh-CN" sz="1200" b="0" i="0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7"/>
              </a:rPr>
              <a:t>TrollTech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公司所开发的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程序库（现在属于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8"/>
              </a:rPr>
              <a:t>诺基亚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公司）。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KDE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 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9"/>
              </a:rPr>
              <a:t>Gnome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都是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操作系统上最流行的桌面环境系统。</a:t>
            </a:r>
            <a:endParaRPr lang="en-US" altLang="zh-CN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GIMP Toolkit(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0"/>
              </a:rPr>
              <a:t>GTK+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被选中做为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Qt toolkit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的替代，担当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GNOME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桌面的基础。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GTK+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1"/>
              </a:rPr>
              <a:t>GNU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1"/>
              </a:rPr>
              <a:t>宽通用公共许可证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LGPL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，一个自由软件许可证），允许链接到它的软件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例如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GNOME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2"/>
              </a:rPr>
              <a:t>应用程序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使用任意的许可证。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GNOME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桌面的库使用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LGPL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，而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GNOME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计划内的应用程序使用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13"/>
              </a:rPr>
              <a:t>GPL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许可证。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48961-7BAA-4EFA-AF92-D669438AA8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是一种针对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ext3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系统的扩展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日志式文件系统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是专门为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开发的原始的扩展文件系统（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extfs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）的第四版。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 kernel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2.6.28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开始正式支持新的文件系统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Ext3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的改进版，修改了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Ext3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中部分重要的数据结构，而不仅仅像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Ext3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Ext2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那样，只是增加了一个日志功能而已。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可以提供更佳的性能和可靠性，还有更为丰富的功能。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48961-7BAA-4EFA-AF92-D669438AA8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是一种针对</a:t>
            </a:r>
            <a:r>
              <a:rPr lang="en-US" altLang="zh-CN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ext3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系统的扩展</a:t>
            </a:r>
            <a:r>
              <a:rPr lang="zh-CN" altLang="en-US" sz="1200" b="0" i="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日志式文件系统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是专门为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开发的原始的扩展文件系统（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或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extfs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）的第四版。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 kernel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自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2.6.28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开始正式支持新的文件系统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Ext3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的改进版，修改了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Ext3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中部分重要的数据结构，而不仅仅像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Ext3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 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Ext2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那样，只是增加了一个日志功能而已。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Ext4 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可以提供更佳的性能和可靠性，还有更为丰富的功能。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48961-7BAA-4EFA-AF92-D669438AA8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642938" y="5641975"/>
            <a:ext cx="7775575" cy="158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80975" y="1284288"/>
            <a:ext cx="8748713" cy="158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85926"/>
            <a:ext cx="7772400" cy="1470025"/>
          </a:xfrm>
        </p:spPr>
        <p:txBody>
          <a:bodyPr/>
          <a:lstStyle>
            <a:lvl1pPr algn="ctr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462350"/>
            <a:ext cx="6400800" cy="1752600"/>
          </a:xfrm>
        </p:spPr>
        <p:txBody>
          <a:bodyPr/>
          <a:lstStyle>
            <a:lvl1pPr marL="0" indent="0" algn="ctr">
              <a:buNone/>
              <a:defRPr b="1" baseline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80975" y="1500188"/>
            <a:ext cx="8748713" cy="158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rot="5400000" flipH="1" flipV="1">
            <a:off x="3669506" y="3183732"/>
            <a:ext cx="5795963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80975" y="1500188"/>
            <a:ext cx="8748713" cy="158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80975" y="1500188"/>
            <a:ext cx="8748713" cy="158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180975" y="1500188"/>
            <a:ext cx="8748713" cy="158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180975" y="1500188"/>
            <a:ext cx="8748713" cy="158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80975" y="1500188"/>
            <a:ext cx="8748713" cy="1587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ootlight MT Light" panose="0204060206030A020304" pitchFamily="18" charset="0"/>
          <a:ea typeface="华文新魏" panose="020108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ootlight MT Light" panose="0204060206030A020304" pitchFamily="18" charset="0"/>
          <a:ea typeface="华文新魏" panose="020108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ootlight MT Light" panose="0204060206030A020304" pitchFamily="18" charset="0"/>
          <a:ea typeface="华文新魏" panose="020108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ootlight MT Light" panose="0204060206030A020304" pitchFamily="18" charset="0"/>
          <a:ea typeface="华文新魏" panose="0201080004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ootlight MT Light" panose="0204060206030A020304" pitchFamily="18" charset="0"/>
          <a:ea typeface="华文新魏" panose="0201080004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ootlight MT Light" panose="0204060206030A020304" pitchFamily="18" charset="0"/>
          <a:ea typeface="华文新魏" panose="0201080004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ootlight MT Light" panose="0204060206030A020304" pitchFamily="18" charset="0"/>
          <a:ea typeface="华文新魏" panose="0201080004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ootlight MT Light" panose="0204060206030A020304" pitchFamily="18" charset="0"/>
          <a:ea typeface="华文新魏" panose="0201080004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jpe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27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hyperlink" Target="http://www.multicians.org/multics.html" TargetMode="Externa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GIF"/><Relationship Id="rId2" Type="http://schemas.openxmlformats.org/officeDocument/2006/relationships/image" Target="../media/image6.e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://releases.ubuntu.com/11.04/ubuntu-11.04-desktop-i386.iso.torrent" TargetMode="External"/><Relationship Id="rId3" Type="http://schemas.openxmlformats.org/officeDocument/2006/relationships/hyperlink" Target="http://releases.ubuntu.com/11.04/ubuntu-11.04-desktop-i386.iso" TargetMode="External"/><Relationship Id="rId2" Type="http://schemas.openxmlformats.org/officeDocument/2006/relationships/hyperlink" Target="http://releases.ubuntu.com/11.04/ubuntu-11.04-desktop-amd64.iso.torrent" TargetMode="External"/><Relationship Id="rId1" Type="http://schemas.openxmlformats.org/officeDocument/2006/relationships/hyperlink" Target="http://releases.ubuntu.com/11.04/ubuntu-11.04-desktop-amd64.iso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GIF"/><Relationship Id="rId1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3" Type="http://schemas.openxmlformats.org/officeDocument/2006/relationships/hyperlink" Target="http://www.gnu.org/" TargetMode="External"/><Relationship Id="rId2" Type="http://schemas.openxmlformats.org/officeDocument/2006/relationships/image" Target="../media/image21.GIF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://www.kernel.org/" TargetMode="Externa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Unix/Linux</a:t>
            </a:r>
            <a:r>
              <a:rPr lang="zh-CN" altLang="en-US" dirty="0" smtClean="0"/>
              <a:t>操作系统</a:t>
            </a:r>
            <a:br>
              <a:rPr lang="en-US" altLang="zh-CN" dirty="0" smtClean="0"/>
            </a:br>
            <a:r>
              <a:rPr lang="en-US" altLang="zh-CN" sz="4000" dirty="0" smtClean="0">
                <a:solidFill>
                  <a:schemeClr val="accent1"/>
                </a:solidFill>
              </a:rPr>
              <a:t>Linux</a:t>
            </a:r>
            <a:r>
              <a:rPr lang="zh-CN" altLang="en-US" sz="4000" dirty="0" smtClean="0">
                <a:solidFill>
                  <a:schemeClr val="accent1"/>
                </a:solidFill>
              </a:rPr>
              <a:t>操作系统概述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214282" y="2702478"/>
            <a:ext cx="2928958" cy="2714644"/>
          </a:xfrm>
          <a:prstGeom prst="roundRect">
            <a:avLst>
              <a:gd name="adj" fmla="val 1177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GNU/Linux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1472" y="3131106"/>
            <a:ext cx="686406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4414" y="4774180"/>
            <a:ext cx="123303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sendmail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596" y="4059800"/>
            <a:ext cx="61266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4480" y="2988230"/>
            <a:ext cx="91082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emacs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4480" y="3988362"/>
            <a:ext cx="100431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5786" y="5559998"/>
            <a:ext cx="1624163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GNU Project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4678" y="3606888"/>
            <a:ext cx="10001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6600" b="1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71934" y="3786190"/>
            <a:ext cx="1571636" cy="95410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6446" y="3606888"/>
            <a:ext cx="10001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endParaRPr lang="zh-CN" altLang="en-US" sz="6600" b="1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16" y="3786191"/>
            <a:ext cx="1928826" cy="9541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完整的操作系统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内核版本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Linux</a:t>
            </a:r>
            <a:r>
              <a:rPr lang="zh-CN" altLang="en-US" dirty="0" smtClean="0"/>
              <a:t>内核版本始终由</a:t>
            </a:r>
            <a:r>
              <a:rPr lang="en-US" altLang="zh-CN" dirty="0" err="1" smtClean="0"/>
              <a:t>Linus</a:t>
            </a:r>
            <a:r>
              <a:rPr lang="zh-CN" altLang="en-US" dirty="0" smtClean="0"/>
              <a:t>领导的小组进行维护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内核版本号由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个数字组成：</a:t>
            </a:r>
            <a:r>
              <a:rPr lang="en-US" altLang="zh-CN" dirty="0" err="1" smtClean="0"/>
              <a:t>r.x.y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r:</a:t>
            </a:r>
            <a:r>
              <a:rPr lang="zh-CN" altLang="en-US" dirty="0" smtClean="0"/>
              <a:t>目前发布的内核主版本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x:</a:t>
            </a:r>
            <a:r>
              <a:rPr lang="zh-CN" altLang="en-US" dirty="0" smtClean="0">
                <a:solidFill>
                  <a:srgbClr val="FF0000"/>
                </a:solidFill>
              </a:rPr>
              <a:t>偶数</a:t>
            </a:r>
            <a:r>
              <a:rPr lang="zh-CN" altLang="en-US" dirty="0" smtClean="0"/>
              <a:t>表示</a:t>
            </a:r>
            <a:r>
              <a:rPr lang="zh-CN" altLang="en-US" dirty="0" smtClean="0">
                <a:solidFill>
                  <a:srgbClr val="FF0000"/>
                </a:solidFill>
              </a:rPr>
              <a:t>稳定</a:t>
            </a:r>
            <a:r>
              <a:rPr lang="zh-CN" altLang="en-US" dirty="0" smtClean="0"/>
              <a:t>版本，</a:t>
            </a:r>
            <a:r>
              <a:rPr lang="zh-CN" altLang="en-US" dirty="0" smtClean="0">
                <a:solidFill>
                  <a:srgbClr val="0070C0"/>
                </a:solidFill>
              </a:rPr>
              <a:t>奇数</a:t>
            </a:r>
            <a:r>
              <a:rPr lang="zh-CN" altLang="en-US" dirty="0" smtClean="0"/>
              <a:t>表示</a:t>
            </a:r>
            <a:r>
              <a:rPr lang="zh-CN" altLang="en-US" dirty="0" smtClean="0">
                <a:solidFill>
                  <a:srgbClr val="0070C0"/>
                </a:solidFill>
              </a:rPr>
              <a:t>开发中版本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r>
              <a:rPr lang="en-US" altLang="zh-CN" dirty="0" smtClean="0"/>
              <a:t>y:</a:t>
            </a:r>
            <a:r>
              <a:rPr lang="zh-CN" altLang="en-US" dirty="0" smtClean="0"/>
              <a:t>错误修补的次数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100" y="5214950"/>
            <a:ext cx="3071834" cy="64294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2.6.xx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（稳定版）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2.5.xx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（测试版）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发行版本（</a:t>
            </a:r>
            <a:r>
              <a:rPr lang="en-US" altLang="zh-CN" dirty="0" smtClean="0"/>
              <a:t>Linux distribution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kernel</a:t>
            </a:r>
            <a:r>
              <a:rPr lang="en-US" altLang="zh-CN" dirty="0" smtClean="0"/>
              <a:t> + </a:t>
            </a:r>
            <a:r>
              <a:rPr lang="en-US" altLang="zh-CN" dirty="0" err="1" smtClean="0">
                <a:solidFill>
                  <a:srgbClr val="00B050"/>
                </a:solidFill>
              </a:rPr>
              <a:t>softwares</a:t>
            </a:r>
            <a:r>
              <a:rPr lang="en-US" altLang="zh-CN" dirty="0" smtClean="0"/>
              <a:t> + </a:t>
            </a:r>
            <a:r>
              <a:rPr lang="en-US" altLang="zh-CN" dirty="0" smtClean="0">
                <a:solidFill>
                  <a:srgbClr val="0000FF"/>
                </a:solidFill>
              </a:rPr>
              <a:t>tools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4" name="图片 7" descr="9f6e19086aa0dd0ee824887c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929322" y="3429000"/>
            <a:ext cx="1571625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9" descr="9825bc315c6034a8364cb938cb134954082376d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572008"/>
            <a:ext cx="19050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13" descr="123970428104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00958" y="2428868"/>
            <a:ext cx="1317625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5" descr="b7bc4c66e07a9111ab184c86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3786190"/>
            <a:ext cx="2836862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16" descr="Fedora_Project_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" y="2875915"/>
            <a:ext cx="30480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17" descr="footer_logo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46433" y="5000636"/>
            <a:ext cx="24971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gtop-www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206" y="5643578"/>
            <a:ext cx="1551214" cy="1012371"/>
          </a:xfrm>
          <a:prstGeom prst="rect">
            <a:avLst/>
          </a:prstGeom>
        </p:spPr>
      </p:pic>
      <p:pic>
        <p:nvPicPr>
          <p:cNvPr id="11" name="图片 10" descr="slackware_traditional_website_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240" y="5786454"/>
            <a:ext cx="3301588" cy="838095"/>
          </a:xfrm>
          <a:prstGeom prst="rect">
            <a:avLst/>
          </a:prstGeom>
        </p:spPr>
      </p:pic>
      <p:pic>
        <p:nvPicPr>
          <p:cNvPr id="12" name="图片 11" descr="mandriva-logo-op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44" y="2928934"/>
            <a:ext cx="2252667" cy="523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发行版本划分</a:t>
            </a:r>
            <a:endParaRPr lang="en-US" altLang="zh-CN" dirty="0" smtClean="0"/>
          </a:p>
          <a:p>
            <a:pPr lvl="1"/>
            <a:r>
              <a:rPr lang="en-US" altLang="zh-CN" dirty="0" err="1" smtClean="0">
                <a:solidFill>
                  <a:srgbClr val="FF0000"/>
                </a:solidFill>
              </a:rPr>
              <a:t>Debian</a:t>
            </a:r>
            <a:r>
              <a:rPr lang="zh-CN" altLang="en-US" dirty="0" smtClean="0">
                <a:solidFill>
                  <a:srgbClr val="FF0000"/>
                </a:solidFill>
              </a:rPr>
              <a:t>分支（以</a:t>
            </a:r>
            <a:r>
              <a:rPr lang="en-US" altLang="zh-CN" dirty="0" err="1" smtClean="0">
                <a:solidFill>
                  <a:srgbClr val="FF0000"/>
                </a:solidFill>
              </a:rPr>
              <a:t>dpkg</a:t>
            </a:r>
            <a:r>
              <a:rPr lang="zh-CN" altLang="en-US" dirty="0" smtClean="0">
                <a:solidFill>
                  <a:srgbClr val="FF0000"/>
                </a:solidFill>
              </a:rPr>
              <a:t>进行软件包管理）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dirty="0" err="1" smtClean="0">
                <a:solidFill>
                  <a:srgbClr val="FF0000"/>
                </a:solidFill>
              </a:rPr>
              <a:t>Debian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dirty="0" err="1" smtClean="0">
                <a:solidFill>
                  <a:srgbClr val="FF0000"/>
                </a:solidFill>
              </a:rPr>
              <a:t>Ubuntu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Red Hat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分支（以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rpm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进行软件包管理）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Red Hat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Fedora Core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altLang="zh-CN" dirty="0" err="1" smtClean="0">
                <a:solidFill>
                  <a:schemeClr val="tx2">
                    <a:lumMod val="75000"/>
                  </a:schemeClr>
                </a:solidFill>
              </a:rPr>
              <a:t>CentOS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rgbClr val="00B050"/>
                </a:solidFill>
              </a:rPr>
              <a:t>其他分支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dirty="0" err="1" smtClean="0">
                <a:solidFill>
                  <a:srgbClr val="00B050"/>
                </a:solidFill>
              </a:rPr>
              <a:t>Mandriva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dirty="0" smtClean="0">
                <a:solidFill>
                  <a:srgbClr val="00B050"/>
                </a:solidFill>
              </a:rPr>
              <a:t>SUSE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" name="图片 7" descr="9f6e19086aa0dd0ee824887c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786710" y="2071692"/>
            <a:ext cx="975487" cy="128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17" descr="footer_log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2857496"/>
            <a:ext cx="2357454" cy="539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13" descr="123970428104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2396" y="4143380"/>
            <a:ext cx="1143008" cy="117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15" descr="b7bc4c66e07a9111ab184c86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4030766"/>
            <a:ext cx="2500330" cy="75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16" descr="Fedora_Project_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28" y="4429132"/>
            <a:ext cx="2428892" cy="1019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9" descr="9825bc315c6034a8364cb938cb134954082376d8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43636" y="5715016"/>
            <a:ext cx="1428760" cy="101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mandriva-logo-op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093" y="5834082"/>
            <a:ext cx="2252667" cy="523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发行版本</a:t>
            </a:r>
            <a:endParaRPr lang="zh-CN" altLang="en-US"/>
          </a:p>
        </p:txBody>
      </p:sp>
      <p:pic>
        <p:nvPicPr>
          <p:cNvPr id="208903" name="图片 2089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" y="1659255"/>
            <a:ext cx="2019300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8904" name="图片 2089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55" y="2462530"/>
            <a:ext cx="5124450" cy="3676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8905" name="图片 2089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55" y="2483168"/>
            <a:ext cx="4953000" cy="3643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8907" name="图片 2089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955" y="2437130"/>
            <a:ext cx="5943600" cy="3727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8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8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发行版本</a:t>
            </a:r>
            <a:endParaRPr lang="zh-CN" altLang="en-US"/>
          </a:p>
        </p:txBody>
      </p:sp>
      <p:sp>
        <p:nvSpPr>
          <p:cNvPr id="209923" name="文本占位符 209922"/>
          <p:cNvSpPr>
            <a:spLocks noGrp="1"/>
          </p:cNvSpPr>
          <p:nvPr>
            <p:ph type="body" idx="1"/>
          </p:nvPr>
        </p:nvSpPr>
        <p:spPr>
          <a:xfrm>
            <a:off x="391160" y="1714500"/>
            <a:ext cx="8229600" cy="441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en-US" altLang="zh-CN" sz="2100" err="1"/>
              <a:t>Ubuntu</a:t>
            </a:r>
            <a:r>
              <a:rPr lang="en-US" altLang="zh-CN" sz="2100"/>
              <a:t> Linux</a:t>
            </a:r>
            <a:r>
              <a:rPr lang="zh-CN" altLang="en-US" sz="2100" dirty="0"/>
              <a:t>系统具有如下特色：</a:t>
            </a:r>
            <a:endParaRPr lang="zh-CN" altLang="en-US" sz="2100" dirty="0"/>
          </a:p>
          <a:p>
            <a:pPr lvl="1"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</a:rPr>
              <a:t>系统安全性高</a:t>
            </a:r>
            <a:r>
              <a:rPr lang="zh-CN" altLang="en-US" sz="1800" dirty="0"/>
              <a:t>，</a:t>
            </a:r>
            <a:r>
              <a:rPr lang="zh-CN" altLang="en-US" sz="1800" dirty="0">
                <a:solidFill>
                  <a:srgbClr val="CC00CC"/>
                </a:solidFill>
              </a:rPr>
              <a:t>采用“</a:t>
            </a:r>
            <a:r>
              <a:rPr lang="en-US" altLang="zh-CN" sz="1800" err="1">
                <a:solidFill>
                  <a:srgbClr val="CC00CC"/>
                </a:solidFill>
              </a:rPr>
              <a:t>sudo</a:t>
            </a:r>
            <a:r>
              <a:rPr lang="en-US" altLang="zh-CN" sz="1800">
                <a:solidFill>
                  <a:srgbClr val="CC00CC"/>
                </a:solidFill>
              </a:rPr>
              <a:t>”</a:t>
            </a:r>
            <a:r>
              <a:rPr lang="zh-CN" altLang="en-US" sz="1800" dirty="0">
                <a:solidFill>
                  <a:srgbClr val="CC00CC"/>
                </a:solidFill>
              </a:rPr>
              <a:t>工具</a:t>
            </a:r>
            <a:r>
              <a:rPr lang="zh-CN" altLang="en-US" sz="1800" dirty="0"/>
              <a:t>，所有系统相关的任务均需要使用此指令，并输入密码，比起传统系统以管理员账号进行管理工作具有更大的安全性。</a:t>
            </a:r>
            <a:endParaRPr lang="zh-CN" altLang="en-US" sz="1800" dirty="0"/>
          </a:p>
          <a:p>
            <a:pPr lvl="1"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</a:rPr>
              <a:t>统易用性强</a:t>
            </a:r>
            <a:r>
              <a:rPr lang="zh-CN" altLang="en-US" sz="1800" dirty="0"/>
              <a:t>，传统的</a:t>
            </a:r>
            <a:r>
              <a:rPr lang="en-US" altLang="zh-CN" sz="1800"/>
              <a:t>Linux</a:t>
            </a:r>
            <a:r>
              <a:rPr lang="zh-CN" altLang="en-US" sz="1800" dirty="0"/>
              <a:t>系统软件安装和删除经常需要用户自己解决软件的依赖性问题，</a:t>
            </a:r>
            <a:r>
              <a:rPr lang="en-US" altLang="zh-CN" sz="1800" err="1"/>
              <a:t>Ubuntu</a:t>
            </a:r>
            <a:r>
              <a:rPr lang="zh-CN" altLang="en-US" sz="1800" dirty="0"/>
              <a:t>采用</a:t>
            </a:r>
            <a:r>
              <a:rPr lang="en-US" altLang="zh-CN" sz="1800">
                <a:solidFill>
                  <a:srgbClr val="CC00CC"/>
                </a:solidFill>
              </a:rPr>
              <a:t>APT</a:t>
            </a:r>
            <a:r>
              <a:rPr lang="zh-CN" altLang="en-US" sz="1800" dirty="0">
                <a:solidFill>
                  <a:srgbClr val="CC00CC"/>
                </a:solidFill>
              </a:rPr>
              <a:t>系统</a:t>
            </a:r>
            <a:r>
              <a:rPr lang="zh-CN" altLang="en-US" sz="1800" dirty="0"/>
              <a:t>可轻松进行软件安装和删除。</a:t>
            </a:r>
            <a:endParaRPr lang="zh-CN" altLang="en-US" sz="1800" dirty="0"/>
          </a:p>
          <a:p>
            <a:pPr lvl="1"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</a:rPr>
              <a:t>供多种安装方式</a:t>
            </a:r>
            <a:r>
              <a:rPr lang="zh-CN" altLang="en-US" sz="1800" dirty="0"/>
              <a:t>，可以直接裸机安装或在虚拟机上进行安装，也可以通过安装程序提供的</a:t>
            </a:r>
            <a:r>
              <a:rPr lang="en-US" altLang="zh-CN" sz="1800" err="1">
                <a:solidFill>
                  <a:srgbClr val="CC00CC"/>
                </a:solidFill>
              </a:rPr>
              <a:t>wubi.exe</a:t>
            </a:r>
            <a:r>
              <a:rPr lang="zh-CN" altLang="en-US" sz="1800" dirty="0"/>
              <a:t>程序在</a:t>
            </a:r>
            <a:r>
              <a:rPr lang="en-US" altLang="zh-CN" sz="1800"/>
              <a:t>Windows</a:t>
            </a:r>
            <a:r>
              <a:rPr lang="zh-CN" altLang="en-US" sz="1800" dirty="0"/>
              <a:t>上进行安装，这为初学者学习和研究</a:t>
            </a:r>
            <a:r>
              <a:rPr lang="en-US" altLang="zh-CN" sz="1800"/>
              <a:t>Linux</a:t>
            </a:r>
            <a:r>
              <a:rPr lang="zh-CN" altLang="en-US" sz="1800" dirty="0"/>
              <a:t>带来了便利</a:t>
            </a:r>
            <a:endParaRPr lang="zh-CN" altLang="en-US" sz="1800" dirty="0"/>
          </a:p>
          <a:p>
            <a:pPr lvl="1"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rgbClr val="FF0000"/>
                </a:solidFill>
              </a:rPr>
              <a:t>界面友好</a:t>
            </a:r>
            <a:r>
              <a:rPr lang="zh-CN" altLang="en-US" sz="1800" dirty="0"/>
              <a:t>，</a:t>
            </a:r>
            <a:r>
              <a:rPr lang="en-US" altLang="zh-CN" sz="1800" err="1"/>
              <a:t>Ubuntu</a:t>
            </a:r>
            <a:r>
              <a:rPr lang="zh-CN" altLang="en-US" sz="1800" dirty="0"/>
              <a:t>提供的桌面操作方式</a:t>
            </a:r>
            <a:r>
              <a:rPr lang="zh-CN" altLang="en-US" sz="1800" dirty="0">
                <a:solidFill>
                  <a:srgbClr val="CC00CC"/>
                </a:solidFill>
              </a:rPr>
              <a:t>特别适合熟悉</a:t>
            </a:r>
            <a:r>
              <a:rPr lang="en-US" altLang="zh-CN" sz="1800">
                <a:solidFill>
                  <a:srgbClr val="CC00CC"/>
                </a:solidFill>
              </a:rPr>
              <a:t>Windows</a:t>
            </a:r>
            <a:r>
              <a:rPr lang="zh-CN" altLang="en-US" sz="1800" dirty="0">
                <a:solidFill>
                  <a:srgbClr val="CC00CC"/>
                </a:solidFill>
              </a:rPr>
              <a:t>的用户</a:t>
            </a:r>
            <a:r>
              <a:rPr lang="zh-CN" altLang="en-US" sz="1800" dirty="0"/>
              <a:t>，初学者易于上手</a:t>
            </a:r>
            <a:endParaRPr lang="en-US" altLang="zh-CN" sz="1800"/>
          </a:p>
        </p:txBody>
      </p:sp>
      <p:pic>
        <p:nvPicPr>
          <p:cNvPr id="209924" name="图片 2099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635" y="6200775"/>
            <a:ext cx="2019300" cy="323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charRg st="2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923">
                                            <p:txEl>
                                              <p:charRg st="2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923">
                                            <p:txEl>
                                              <p:charRg st="2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charRg st="92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923">
                                            <p:txEl>
                                              <p:charRg st="92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923">
                                            <p:txEl>
                                              <p:charRg st="92" end="16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charRg st="161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923">
                                            <p:txEl>
                                              <p:charRg st="161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923">
                                            <p:txEl>
                                              <p:charRg st="161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charRg st="245" end="2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923">
                                            <p:txEl>
                                              <p:charRg st="245" end="2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923">
                                            <p:txEl>
                                              <p:charRg st="245" end="2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发行版本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14960" y="2032000"/>
            <a:ext cx="8229600" cy="7778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endParaRPr lang="zh-CN" altLang="en-US" sz="1800" dirty="0"/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CN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2032000"/>
            <a:ext cx="1028700" cy="1295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60" y="2111375"/>
            <a:ext cx="5181600" cy="4271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560" y="1809115"/>
            <a:ext cx="5715000" cy="426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发行版本</a:t>
            </a:r>
            <a:endParaRPr lang="zh-CN" altLang="en-US"/>
          </a:p>
        </p:txBody>
      </p:sp>
      <p:sp>
        <p:nvSpPr>
          <p:cNvPr id="219139" name="文本占位符 219138"/>
          <p:cNvSpPr>
            <a:spLocks noGrp="1"/>
          </p:cNvSpPr>
          <p:nvPr>
            <p:ph type="body" idx="1"/>
          </p:nvPr>
        </p:nvSpPr>
        <p:spPr>
          <a:xfrm>
            <a:off x="391795" y="1736090"/>
            <a:ext cx="8229600" cy="4419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美国的“</a:t>
            </a:r>
            <a:r>
              <a:rPr lang="zh-CN" altLang="en-US" sz="2400" dirty="0">
                <a:solidFill>
                  <a:srgbClr val="FF0000"/>
                </a:solidFill>
              </a:rPr>
              <a:t>红帽子</a:t>
            </a:r>
            <a:r>
              <a:rPr lang="zh-CN" altLang="en-US" sz="2400" dirty="0"/>
              <a:t>”公司，</a:t>
            </a:r>
            <a:r>
              <a:rPr lang="en-US" altLang="zh-CN" sz="2400"/>
              <a:t>1995</a:t>
            </a:r>
            <a:r>
              <a:rPr lang="zh-CN" altLang="en-US" sz="2400" dirty="0"/>
              <a:t>年发布了桌面版的</a:t>
            </a:r>
            <a:r>
              <a:rPr lang="en-US" altLang="zh-CN" sz="2400"/>
              <a:t>Red Hat Linux2.0 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pPr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en-US" altLang="zh-CN" sz="2400"/>
              <a:t>2003</a:t>
            </a:r>
            <a:r>
              <a:rPr lang="zh-CN" altLang="en-US" sz="2400" dirty="0"/>
              <a:t>年，</a:t>
            </a:r>
            <a:r>
              <a:rPr lang="en-US" altLang="zh-CN" sz="2400">
                <a:solidFill>
                  <a:srgbClr val="FF0000"/>
                </a:solidFill>
              </a:rPr>
              <a:t>Red Hat Linux9.0</a:t>
            </a:r>
            <a:r>
              <a:rPr lang="zh-CN" altLang="en-US" sz="2400" dirty="0"/>
              <a:t>发布 ；</a:t>
            </a:r>
            <a:endParaRPr lang="zh-CN" altLang="en-US" sz="2400" dirty="0"/>
          </a:p>
          <a:p>
            <a:pPr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en-US" altLang="zh-CN" sz="2400"/>
              <a:t>2004</a:t>
            </a:r>
            <a:r>
              <a:rPr lang="zh-CN" altLang="en-US" sz="2400" dirty="0"/>
              <a:t>年，</a:t>
            </a:r>
            <a:r>
              <a:rPr lang="en-US" altLang="zh-CN" sz="2400"/>
              <a:t>Red Hat</a:t>
            </a:r>
            <a:r>
              <a:rPr lang="zh-CN" altLang="en-US" sz="2400" dirty="0"/>
              <a:t>公司正式决定停止对</a:t>
            </a:r>
            <a:r>
              <a:rPr lang="en-US" altLang="zh-CN" sz="2400"/>
              <a:t>Red Hat Linux9.0</a:t>
            </a:r>
            <a:r>
              <a:rPr lang="zh-CN" altLang="en-US" sz="2400" dirty="0"/>
              <a:t>的支持；</a:t>
            </a:r>
            <a:endParaRPr lang="zh-CN" altLang="en-US" sz="2400" dirty="0"/>
          </a:p>
          <a:p>
            <a:pPr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/>
              <a:t>原本的桌面版</a:t>
            </a:r>
            <a:r>
              <a:rPr lang="en-US" altLang="zh-CN" sz="2400"/>
              <a:t>Red Hat Linux</a:t>
            </a:r>
            <a:r>
              <a:rPr lang="zh-CN" altLang="en-US" sz="2400" dirty="0"/>
              <a:t>发行包则与来自民间的</a:t>
            </a:r>
            <a:r>
              <a:rPr lang="en-US" altLang="zh-CN" sz="2400"/>
              <a:t>Fedora</a:t>
            </a:r>
            <a:r>
              <a:rPr lang="zh-CN" altLang="en-US" sz="2400" dirty="0"/>
              <a:t>计划合并，成为</a:t>
            </a:r>
            <a:r>
              <a:rPr lang="en-US" altLang="zh-CN" sz="2400"/>
              <a:t>Fedora Core</a:t>
            </a:r>
            <a:r>
              <a:rPr lang="zh-CN" altLang="en-US" sz="2400" dirty="0"/>
              <a:t>发行版 </a:t>
            </a:r>
            <a:endParaRPr lang="zh-CN" altLang="en-US" sz="2400" dirty="0"/>
          </a:p>
        </p:txBody>
      </p:sp>
      <p:pic>
        <p:nvPicPr>
          <p:cNvPr id="219142" name="图片 2191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2695" y="5186045"/>
            <a:ext cx="1028700" cy="1295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9139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9139">
                                            <p:txEl>
                                              <p:charRg st="0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42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9139">
                                            <p:txEl>
                                              <p:charRg st="42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9139">
                                            <p:txEl>
                                              <p:charRg st="42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69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9139">
                                            <p:txEl>
                                              <p:charRg st="69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9139">
                                            <p:txEl>
                                              <p:charRg st="69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charRg st="112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9139">
                                            <p:txEl>
                                              <p:charRg st="112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9139">
                                            <p:txEl>
                                              <p:charRg st="112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发行版本</a:t>
            </a:r>
            <a:endParaRPr lang="zh-CN" altLang="en-US"/>
          </a:p>
        </p:txBody>
      </p:sp>
      <p:pic>
        <p:nvPicPr>
          <p:cNvPr id="211976" name="图片 2119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0" y="1780540"/>
            <a:ext cx="895350" cy="809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1977" name="图片 2119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020" y="2670175"/>
            <a:ext cx="5467350" cy="3421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1978" name="图片 2119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820" y="2260600"/>
            <a:ext cx="5638800" cy="4205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649730" y="1780540"/>
            <a:ext cx="1198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>
                <a:solidFill>
                  <a:srgbClr val="000099"/>
                </a:solidFill>
                <a:sym typeface="+mn-ea"/>
              </a:rPr>
              <a:t>Fedora</a:t>
            </a:r>
            <a:endParaRPr lang="en-US" altLang="zh-CN" sz="2400" b="1">
              <a:solidFill>
                <a:srgbClr val="000099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发行版本</a:t>
            </a:r>
            <a:endParaRPr lang="zh-CN" altLang="en-US"/>
          </a:p>
        </p:txBody>
      </p:sp>
      <p:sp>
        <p:nvSpPr>
          <p:cNvPr id="220163" name="文本占位符 220162"/>
          <p:cNvSpPr>
            <a:spLocks noGrp="1"/>
          </p:cNvSpPr>
          <p:nvPr>
            <p:ph type="body" idx="1"/>
          </p:nvPr>
        </p:nvSpPr>
        <p:spPr>
          <a:xfrm>
            <a:off x="457200" y="1988820"/>
            <a:ext cx="8229600" cy="1905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由</a:t>
            </a:r>
            <a:r>
              <a:rPr lang="en-US" altLang="zh-CN"/>
              <a:t>Fedora Project</a:t>
            </a:r>
            <a:r>
              <a:rPr lang="zh-CN" altLang="en-US" dirty="0">
                <a:solidFill>
                  <a:srgbClr val="FF0000"/>
                </a:solidFill>
              </a:rPr>
              <a:t>社区开发</a:t>
            </a:r>
            <a:r>
              <a:rPr lang="zh-CN" altLang="en-US" dirty="0"/>
              <a:t>、</a:t>
            </a:r>
            <a:r>
              <a:rPr lang="en-US" altLang="zh-CN">
                <a:solidFill>
                  <a:srgbClr val="FF0000"/>
                </a:solidFill>
              </a:rPr>
              <a:t>Red Hat</a:t>
            </a:r>
            <a:r>
              <a:rPr lang="zh-CN" altLang="en-US" dirty="0">
                <a:solidFill>
                  <a:srgbClr val="FF0000"/>
                </a:solidFill>
              </a:rPr>
              <a:t>公司赞助</a:t>
            </a:r>
            <a:r>
              <a:rPr lang="zh-CN" altLang="en-US" dirty="0"/>
              <a:t> </a:t>
            </a:r>
            <a:endParaRPr lang="zh-CN" altLang="en-US" dirty="0"/>
          </a:p>
          <a:p>
            <a:pPr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一个开放的、创新的</a:t>
            </a:r>
            <a:r>
              <a:rPr lang="en-US" altLang="zh-CN"/>
              <a:t>Linux</a:t>
            </a:r>
            <a:r>
              <a:rPr lang="zh-CN" altLang="en-US" dirty="0"/>
              <a:t>操作系统，它允许任何人自由地使用、修改和重发布 。</a:t>
            </a:r>
            <a:endParaRPr lang="zh-CN" altLang="en-US" dirty="0"/>
          </a:p>
        </p:txBody>
      </p:sp>
      <p:pic>
        <p:nvPicPr>
          <p:cNvPr id="220165" name="图片 2201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0250" y="4991735"/>
            <a:ext cx="895350" cy="809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0163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0163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charRg st="3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0163">
                                            <p:txEl>
                                              <p:charRg st="3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0163">
                                            <p:txEl>
                                              <p:charRg st="3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0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en-US" altLang="zh-CN" dirty="0" smtClean="0"/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系统结构</a:t>
            </a:r>
            <a:endParaRPr lang="en-US" altLang="zh-CN" dirty="0" smtClean="0"/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用户接口</a:t>
            </a:r>
            <a:endParaRPr lang="en-US" altLang="zh-CN" dirty="0" smtClean="0"/>
          </a:p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发行版本</a:t>
            </a:r>
            <a:endParaRPr lang="zh-CN" altLang="en-US"/>
          </a:p>
        </p:txBody>
      </p:sp>
      <p:pic>
        <p:nvPicPr>
          <p:cNvPr id="212998" name="图片 2129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" y="1625600"/>
            <a:ext cx="1638300" cy="971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2999" name="图片 2129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2597150"/>
            <a:ext cx="6705600" cy="4192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3000" name="图片 2129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0" y="2006600"/>
            <a:ext cx="6162675" cy="4568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发行版本</a:t>
            </a:r>
            <a:endParaRPr lang="zh-CN" altLang="en-US"/>
          </a:p>
        </p:txBody>
      </p:sp>
      <p:sp>
        <p:nvSpPr>
          <p:cNvPr id="221187" name="文本占位符 221186"/>
          <p:cNvSpPr>
            <a:spLocks noGrp="1"/>
          </p:cNvSpPr>
          <p:nvPr>
            <p:ph type="body" idx="1"/>
          </p:nvPr>
        </p:nvSpPr>
        <p:spPr>
          <a:xfrm>
            <a:off x="281940" y="2087245"/>
            <a:ext cx="8229600" cy="3429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zh-CN" altLang="en-US" dirty="0"/>
              <a:t>最早是由</a:t>
            </a:r>
            <a:r>
              <a:rPr lang="zh-CN" altLang="en-US" dirty="0">
                <a:solidFill>
                  <a:srgbClr val="FF0000"/>
                </a:solidFill>
              </a:rPr>
              <a:t>德国</a:t>
            </a:r>
            <a:r>
              <a:rPr lang="zh-CN" altLang="en-US" dirty="0"/>
              <a:t>的四个</a:t>
            </a:r>
            <a:r>
              <a:rPr lang="en-US" altLang="zh-CN"/>
              <a:t>Linux</a:t>
            </a:r>
            <a:r>
              <a:rPr lang="zh-CN" altLang="en-US" dirty="0"/>
              <a:t>爱好者推出的项目，</a:t>
            </a:r>
            <a:r>
              <a:rPr lang="en-US" altLang="zh-CN"/>
              <a:t>2003</a:t>
            </a:r>
            <a:r>
              <a:rPr lang="zh-CN" altLang="en-US" dirty="0"/>
              <a:t>年被</a:t>
            </a:r>
            <a:r>
              <a:rPr lang="en-US" altLang="zh-CN">
                <a:solidFill>
                  <a:srgbClr val="FF0000"/>
                </a:solidFill>
              </a:rPr>
              <a:t>Novell</a:t>
            </a:r>
            <a:r>
              <a:rPr lang="zh-CN" altLang="en-US" dirty="0"/>
              <a:t>公司收购。</a:t>
            </a:r>
            <a:endParaRPr lang="zh-CN" altLang="en-US" dirty="0"/>
          </a:p>
          <a:p>
            <a:pPr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en-US" altLang="zh-CN" err="1"/>
              <a:t>OpenSUSE</a:t>
            </a:r>
            <a:r>
              <a:rPr lang="zh-CN" altLang="en-US" dirty="0"/>
              <a:t>向用户提供了漂亮的桌面环境，并提供了优秀的系统管理工具</a:t>
            </a:r>
            <a:r>
              <a:rPr lang="en-US" altLang="zh-CN" err="1"/>
              <a:t>YaST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221189" name="图片 2211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4855" y="5363845"/>
            <a:ext cx="1638300" cy="971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7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7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charRg st="41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1187">
                                            <p:txEl>
                                              <p:charRg st="41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1187">
                                            <p:txEl>
                                              <p:charRg st="41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与</a:t>
            </a:r>
            <a:r>
              <a:rPr lang="en-US" altLang="zh-CN"/>
              <a:t>Windows</a:t>
            </a:r>
            <a:r>
              <a:rPr lang="zh-CN" altLang="en-US"/>
              <a:t>比较</a:t>
            </a:r>
            <a:endParaRPr lang="zh-CN" altLang="en-US"/>
          </a:p>
        </p:txBody>
      </p:sp>
      <p:sp>
        <p:nvSpPr>
          <p:cNvPr id="225283" name="文本占位符 225282"/>
          <p:cNvSpPr>
            <a:spLocks noGrp="1"/>
          </p:cNvSpPr>
          <p:nvPr>
            <p:ph type="body" idx="1"/>
          </p:nvPr>
        </p:nvSpPr>
        <p:spPr>
          <a:xfrm>
            <a:off x="226695" y="1900555"/>
            <a:ext cx="82296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en-US" altLang="zh-CN" sz="2800"/>
              <a:t>Linux</a:t>
            </a:r>
            <a:r>
              <a:rPr lang="zh-CN" altLang="en-US" sz="2800" dirty="0"/>
              <a:t>和</a:t>
            </a:r>
            <a:r>
              <a:rPr lang="en-US" altLang="zh-CN" sz="2800"/>
              <a:t>Windows</a:t>
            </a:r>
            <a:r>
              <a:rPr lang="zh-CN" altLang="en-US" sz="2800" dirty="0"/>
              <a:t>的相似之处如下 ：</a:t>
            </a:r>
            <a:endParaRPr lang="zh-CN" altLang="en-US" sz="2800" dirty="0"/>
          </a:p>
          <a:p>
            <a:pPr lvl="1"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都是多用户操作系统</a:t>
            </a:r>
            <a:r>
              <a:rPr lang="zh-CN" altLang="en-US" sz="2400" dirty="0"/>
              <a:t>，都可以由许多不同的用户来使用，都可以以组成员的方式来控制资源的访问权限；</a:t>
            </a:r>
            <a:endParaRPr lang="zh-CN" altLang="en-US" sz="2400" dirty="0"/>
          </a:p>
          <a:p>
            <a:pPr lvl="1"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都支持多文件系统</a:t>
            </a:r>
            <a:r>
              <a:rPr lang="zh-CN" altLang="en-US" sz="2400" dirty="0"/>
              <a:t>，文件资源可以通过</a:t>
            </a:r>
            <a:r>
              <a:rPr lang="en-US" altLang="zh-CN" sz="2400"/>
              <a:t>FTP</a:t>
            </a:r>
            <a:r>
              <a:rPr lang="zh-CN" altLang="en-US" sz="2400" dirty="0"/>
              <a:t>或者其他协议与其他客户机共享；</a:t>
            </a:r>
            <a:endParaRPr lang="zh-CN" altLang="en-US" sz="2400" dirty="0"/>
          </a:p>
          <a:p>
            <a:pPr lvl="1"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都支持多种网络协议</a:t>
            </a:r>
            <a:r>
              <a:rPr lang="zh-CN" altLang="en-US" sz="2400" dirty="0"/>
              <a:t>，比如</a:t>
            </a:r>
            <a:r>
              <a:rPr lang="en-US" altLang="zh-CN" sz="2400"/>
              <a:t>TCP/IP</a:t>
            </a:r>
            <a:r>
              <a:rPr lang="zh-CN" altLang="en-US" sz="2400" dirty="0"/>
              <a:t>、</a:t>
            </a:r>
            <a:r>
              <a:rPr lang="en-US" altLang="zh-CN" sz="2400"/>
              <a:t>NetBIOS</a:t>
            </a:r>
            <a:r>
              <a:rPr lang="zh-CN" altLang="en-US" sz="2400" dirty="0"/>
              <a:t>等；</a:t>
            </a:r>
            <a:endParaRPr lang="zh-CN" altLang="en-US" sz="2400" dirty="0"/>
          </a:p>
          <a:p>
            <a:pPr lvl="1"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都可以提供网络服务能力</a:t>
            </a:r>
            <a:r>
              <a:rPr lang="zh-CN" altLang="en-US" sz="2400" dirty="0"/>
              <a:t>，如</a:t>
            </a:r>
            <a:r>
              <a:rPr lang="en-US" altLang="zh-CN" sz="2400"/>
              <a:t>DHCP</a:t>
            </a:r>
            <a:r>
              <a:rPr lang="zh-CN" altLang="en-US" sz="2400" dirty="0"/>
              <a:t>和</a:t>
            </a:r>
            <a:r>
              <a:rPr lang="en-US" altLang="zh-CN" sz="2400"/>
              <a:t>DNS</a:t>
            </a:r>
            <a:r>
              <a:rPr lang="zh-CN" altLang="en-US" sz="2400" dirty="0"/>
              <a:t>等。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283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283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charRg st="23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283">
                                            <p:txEl>
                                              <p:charRg st="23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283">
                                            <p:txEl>
                                              <p:charRg st="23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charRg st="70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5283">
                                            <p:txEl>
                                              <p:charRg st="70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5283">
                                            <p:txEl>
                                              <p:charRg st="70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charRg st="106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283">
                                            <p:txEl>
                                              <p:charRg st="106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283">
                                            <p:txEl>
                                              <p:charRg st="106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charRg st="135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283">
                                            <p:txEl>
                                              <p:charRg st="135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283">
                                            <p:txEl>
                                              <p:charRg st="135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与</a:t>
            </a:r>
            <a:r>
              <a:rPr lang="en-US" altLang="zh-CN"/>
              <a:t>Windows</a:t>
            </a:r>
            <a:r>
              <a:rPr lang="zh-CN" altLang="en-US"/>
              <a:t>比较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"/>
          </p:nvPr>
        </p:nvSpPr>
        <p:spPr>
          <a:xfrm>
            <a:off x="457200" y="1494790"/>
            <a:ext cx="8001000" cy="5334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>
              <a:buClrTx/>
              <a:buSzTx/>
              <a:buFont typeface="Arial" panose="020B0604020202020204" pitchFamily="34" charset="0"/>
              <a:defRPr sz="2100"/>
            </a:lvl1pPr>
            <a:lvl2pPr marL="0" lvl="1" indent="0">
              <a:buClrTx/>
              <a:buSzTx/>
              <a:buFont typeface="Arial" panose="020B0604020202020204" pitchFamily="34" charset="0"/>
              <a:defRPr sz="1800"/>
            </a:lvl2pPr>
            <a:lvl3pPr marL="0" lvl="2" indent="0">
              <a:buClrTx/>
              <a:buSzTx/>
              <a:buFont typeface="Arial" panose="020B0604020202020204" pitchFamily="34" charset="0"/>
              <a:defRPr sz="1800"/>
            </a:lvl3pPr>
            <a:lvl4pPr marL="0" lvl="3" indent="0">
              <a:buClrTx/>
              <a:buSzTx/>
              <a:buFont typeface="Arial" panose="020B0604020202020204" pitchFamily="34" charset="0"/>
              <a:defRPr sz="1800"/>
            </a:lvl4pPr>
            <a:lvl5pPr marL="0" lvl="4" indent="0">
              <a:buClrTx/>
              <a:buSzTx/>
              <a:buFont typeface="Arial" panose="020B0604020202020204" pitchFamily="34" charset="0"/>
              <a:defRPr sz="1800"/>
            </a:lvl5pPr>
          </a:lstStyle>
          <a:p>
            <a:pPr lvl="0"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en-US" altLang="zh-CN" sz="1900">
                <a:solidFill>
                  <a:schemeClr val="tx1"/>
                </a:solidFill>
              </a:rPr>
              <a:t>Linux</a:t>
            </a:r>
            <a:r>
              <a:rPr lang="zh-CN" altLang="en-US" sz="1900" dirty="0">
                <a:solidFill>
                  <a:schemeClr val="tx1"/>
                </a:solidFill>
              </a:rPr>
              <a:t>和</a:t>
            </a:r>
            <a:r>
              <a:rPr lang="en-US" altLang="zh-CN" sz="1900">
                <a:solidFill>
                  <a:schemeClr val="tx1"/>
                </a:solidFill>
              </a:rPr>
              <a:t>Windows</a:t>
            </a:r>
            <a:r>
              <a:rPr lang="zh-CN" altLang="en-US" sz="1900" dirty="0">
                <a:solidFill>
                  <a:schemeClr val="tx1"/>
                </a:solidFill>
              </a:rPr>
              <a:t>的</a:t>
            </a:r>
            <a:r>
              <a:rPr lang="zh-CN" altLang="en-US" sz="1900" b="1" dirty="0">
                <a:solidFill>
                  <a:schemeClr val="tx1"/>
                </a:solidFill>
              </a:rPr>
              <a:t>不同之处</a:t>
            </a:r>
            <a:r>
              <a:rPr lang="zh-CN" altLang="en-US" sz="1900" dirty="0">
                <a:solidFill>
                  <a:schemeClr val="tx1"/>
                </a:solidFill>
              </a:rPr>
              <a:t>如下 ：</a:t>
            </a:r>
            <a:endParaRPr lang="zh-CN" altLang="en-US" sz="1900" dirty="0">
              <a:solidFill>
                <a:schemeClr val="tx1"/>
              </a:solidFill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609600" y="2040255"/>
          <a:ext cx="7848600" cy="4641850"/>
        </p:xfrm>
        <a:graphic>
          <a:graphicData uri="http://schemas.openxmlformats.org/drawingml/2006/table">
            <a:tbl>
              <a:tblPr/>
              <a:tblGrid>
                <a:gridCol w="1508125"/>
                <a:gridCol w="3841750"/>
                <a:gridCol w="2498725"/>
              </a:tblGrid>
              <a:tr h="277813"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比较项</a:t>
                      </a:r>
                      <a:endParaRPr lang="zh-CN" altLang="en-US" sz="1100" dirty="0">
                        <a:solidFill>
                          <a:srgbClr val="0000FF"/>
                        </a:solidFill>
                        <a:ea typeface="宋体" panose="02010600030101010101" pitchFamily="2" charset="-122"/>
                      </a:endParaRPr>
                    </a:p>
                  </a:txBody>
                  <a:tcPr>
                    <a:lnL cap="flat">
                      <a:noFill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100" b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Linux</a:t>
                      </a:r>
                      <a:endParaRPr lang="en-US" altLang="zh-CN" sz="1100">
                        <a:solidFill>
                          <a:srgbClr val="0000FF"/>
                        </a:solidFill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100" b="1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Windows</a:t>
                      </a:r>
                      <a:endParaRPr lang="en-US" altLang="zh-CN" sz="1100">
                        <a:solidFill>
                          <a:srgbClr val="0000FF"/>
                        </a:solidFill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3587"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定位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cap="flat">
                      <a:noFill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Linux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的设计定位是网络，设计灵感来自于网络操作系统</a:t>
                      </a: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Unix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，因此它的命令的设计比较简单、简洁。由于纯文本可以非常好地跨网络工作，所以</a:t>
                      </a: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Linux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配置文件和数据都以文本为基础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Windows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最初的目标是家庭和办公应用，例如打印、图形化服务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图形用户界面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cap="flat">
                      <a:noFill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图形环境并没有集成到</a:t>
                      </a: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Linux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内核中，而是运行于系统之上的单独一层，这意味着可以在需要时再运行</a:t>
                      </a: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GUI</a:t>
                      </a:r>
                      <a:endParaRPr lang="en-US" altLang="zh-C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Windows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是把</a:t>
                      </a: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GUI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直接集成到操作系统内的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文件扩展名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cap="flat">
                      <a:noFill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Linux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不使用文件扩展名来识别文件的类型，而是根据文件头的内容来识别其类型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使用文件扩展名来识别文件的类型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0100"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文件执行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cap="flat">
                      <a:noFill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Linux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通过文件访问权限来判断是否为可执行文件。程序和脚本（其实是文本文件）的创建者或管理员可以将需要执行的文件赋予可执行权限，这样做有利于安全。保存到系统上的可执行文件不能自动执行，因此可以防止许多脚本病毒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对于</a:t>
                      </a: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Windows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来说用户双击</a:t>
                      </a: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.exe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为扩展名的文件系统都尝试加载执行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8513"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系统重启问题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cap="flat">
                      <a:noFill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Linux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的设计思想之一是，遵循“牛顿运动定律”，一旦开始运行，它将保持运行状态，直到受到外界因素的干扰，比如硬件故障。除了内核之外，其他软件的安装、卸载都不需要重新引导系统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Windows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在安装软件，特比是安装驱动程序后，经常需要重启系统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0137"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远程管理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cap="flat">
                      <a:noFill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可以远程地完成</a:t>
                      </a: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Linux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中的很多工作。只要系统的基本网路服务在运行，就可以远程登录并管理系统。如果系统中一个特定的服务出现了问题，可以在进行故障诊断的同时让其他服务继续运行：当在一个系统上同时运行多个服务的时候（例如同时运行</a:t>
                      </a: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FTP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DNS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WWW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服务），这种管理方式非常重要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21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520065" lvl="1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713105" lvl="2" indent="-19304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55040" lvl="3" indent="-241935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85545" lvl="4" indent="-229870" algn="l" defTabSz="914400" rtl="0" eaLnBrk="1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zh-C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Windows</a:t>
                      </a:r>
                      <a:r>
                        <a:rPr lang="zh-CN" altLang="en-US" sz="11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的远程管理功能较弱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0099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系统的应用</a:t>
            </a:r>
            <a:endParaRPr lang="zh-CN" altLang="en-US" dirty="0"/>
          </a:p>
        </p:txBody>
      </p:sp>
      <p:pic>
        <p:nvPicPr>
          <p:cNvPr id="35844" name="Picture 4" descr="http://idh.embeddeddeveloper.cn/pro_img/bstcdz/s5pdt.jpg"/>
          <p:cNvPicPr>
            <a:picLocks noChangeAspect="1" noChangeArrowheads="1"/>
          </p:cNvPicPr>
          <p:nvPr/>
        </p:nvPicPr>
        <p:blipFill>
          <a:blip r:embed="rId1"/>
          <a:srcRect r="4737"/>
          <a:stretch>
            <a:fillRect/>
          </a:stretch>
        </p:blipFill>
        <p:spPr bwMode="auto">
          <a:xfrm>
            <a:off x="4429124" y="1857364"/>
            <a:ext cx="2071702" cy="175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846" name="Picture 6" descr="http://digi.jfdaily.com/imagelist/2009/047/79a924a9ho4e.jpg"/>
          <p:cNvPicPr>
            <a:picLocks noChangeAspect="1" noChangeArrowheads="1"/>
          </p:cNvPicPr>
          <p:nvPr/>
        </p:nvPicPr>
        <p:blipFill>
          <a:blip r:embed="rId2"/>
          <a:srcRect l="3000" t="15873" r="3999" b="16666"/>
          <a:stretch>
            <a:fillRect/>
          </a:stretch>
        </p:blipFill>
        <p:spPr bwMode="auto">
          <a:xfrm>
            <a:off x="5072066" y="3143248"/>
            <a:ext cx="2189365" cy="1200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848" name="Picture 8" descr="http://gxbxd.com.cn/upload/FCKeditor/2011-02/181121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214554"/>
            <a:ext cx="3234913" cy="2152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852" name="Picture 12" descr="http://edu.codepub.com/uploadfile/2009/0412/2009041206583143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4480" y="4714884"/>
            <a:ext cx="2666987" cy="200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850" name="Picture 10" descr="http://www.linux521.com/d/file/2009/system/d079ad14140e3e9965c5acf99ebbbf8f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4" y="4572008"/>
            <a:ext cx="2287822" cy="142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854" name="Picture 14" descr="http://www.linuxidc.com/upload/2011_07/11071407227399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0760" y="4732743"/>
            <a:ext cx="2643206" cy="1982405"/>
          </a:xfrm>
          <a:prstGeom prst="rect">
            <a:avLst/>
          </a:prstGeom>
          <a:noFill/>
        </p:spPr>
      </p:pic>
      <p:pic>
        <p:nvPicPr>
          <p:cNvPr id="35856" name="Picture 16" descr="http://www.linuxidc.com/upload/2010_08/1008020654123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29150" y="4500570"/>
            <a:ext cx="2657494" cy="166093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571736" y="4000504"/>
            <a:ext cx="110799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9124" y="3786190"/>
            <a:ext cx="1723549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嵌入式系统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5786" y="6143644"/>
            <a:ext cx="141577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43504" y="6215082"/>
            <a:ext cx="1415772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桌面应用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系统特点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开放性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GPL</a:t>
            </a:r>
            <a:r>
              <a:rPr lang="zh-CN" altLang="en-US" sz="2000" dirty="0" smtClean="0"/>
              <a:t>协议）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多用户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多任务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良好的用户界面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X Window</a:t>
            </a:r>
            <a:r>
              <a:rPr lang="zh-CN" altLang="en-US" sz="2000" dirty="0" smtClean="0"/>
              <a:t>系统，</a:t>
            </a:r>
            <a:r>
              <a:rPr lang="en-US" altLang="zh-CN" sz="2000" dirty="0" smtClean="0"/>
              <a:t>KDE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GNOME</a:t>
            </a:r>
            <a:r>
              <a:rPr lang="zh-CN" altLang="en-US" sz="2000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设备独立性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丰富的网络功能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TCP/IP)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可靠的系统安全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良好的可移植性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类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操作系统的组成</a:t>
            </a:r>
            <a:endParaRPr lang="zh-CN" altLang="en-US" dirty="0"/>
          </a:p>
        </p:txBody>
      </p:sp>
      <p:pic>
        <p:nvPicPr>
          <p:cNvPr id="21506" name="Picture 2" descr="类UNIX操作系统的组成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4282" y="2287020"/>
            <a:ext cx="4388260" cy="435669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714876" y="2214554"/>
            <a:ext cx="3164136" cy="17543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Shell: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Bourne shell (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Bourne-again shell (bash)</a:t>
            </a:r>
            <a:endParaRPr lang="en-US" altLang="zh-CN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 shell (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csh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Korn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shell (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ksh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TENEX C shell (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tcsh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4876" y="4071942"/>
            <a:ext cx="4441088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 Window: (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一套协议）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KDE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ool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esktop </a:t>
            </a:r>
            <a:r>
              <a:rPr lang="en-US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nvironmen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GNOME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The </a:t>
            </a:r>
            <a:r>
              <a:rPr 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 </a:t>
            </a:r>
            <a:r>
              <a:rPr 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etwork </a:t>
            </a:r>
            <a:r>
              <a:rPr 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bject </a:t>
            </a:r>
            <a:endParaRPr 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odel </a:t>
            </a:r>
            <a:r>
              <a:rPr 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nvironment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2912" y="5357826"/>
            <a:ext cx="1834926" cy="14773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File Systems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EXT2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EXT3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EXT4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用户接口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Shell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用户与内核进行交互操作的接口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命令解释器（解释命令并送至内核）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编程语言（</a:t>
            </a:r>
            <a:r>
              <a:rPr lang="en-US" altLang="zh-CN" dirty="0" smtClean="0"/>
              <a:t>Shell </a:t>
            </a:r>
            <a:r>
              <a:rPr lang="zh-CN" altLang="en-US" dirty="0" smtClean="0"/>
              <a:t>脚本）</a:t>
            </a:r>
            <a:endParaRPr lang="en-US" altLang="zh-CN" dirty="0" smtClean="0"/>
          </a:p>
          <a:p>
            <a:r>
              <a:rPr lang="en-US" altLang="zh-CN" dirty="0" smtClean="0"/>
              <a:t>X window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KDE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GNOME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00628" y="3371679"/>
            <a:ext cx="4214842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Bash (Bourne-again shell)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平台内定的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GNU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计划的一部分，用于替代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Bourne Shell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866" name="Picture 2" descr="http://imgsrc.baidu.com/baike/pic/item/38403f3fa99a23ac55e7237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71868" y="4857760"/>
            <a:ext cx="1214446" cy="121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870" name="Picture 6" descr="GNOME: The Free Software Desktop Projec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5357826"/>
            <a:ext cx="1895475" cy="723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发行版本的选择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企业级应用：</a:t>
            </a:r>
            <a:r>
              <a:rPr lang="en-US" altLang="zh-CN" dirty="0" smtClean="0">
                <a:solidFill>
                  <a:srgbClr val="FF0000"/>
                </a:solidFill>
              </a:rPr>
              <a:t>RHEL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Novell SUSE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2060"/>
                </a:solidFill>
              </a:rPr>
              <a:t>个人或教学服务器：</a:t>
            </a:r>
            <a:r>
              <a:rPr lang="en-US" altLang="zh-CN" dirty="0" err="1" smtClean="0">
                <a:solidFill>
                  <a:srgbClr val="002060"/>
                </a:solidFill>
              </a:rPr>
              <a:t>CentOS</a:t>
            </a:r>
            <a:r>
              <a:rPr lang="zh-CN" altLang="en-US" dirty="0" smtClean="0">
                <a:solidFill>
                  <a:srgbClr val="002060"/>
                </a:solidFill>
              </a:rPr>
              <a:t>、</a:t>
            </a:r>
            <a:r>
              <a:rPr lang="en-US" altLang="zh-CN" dirty="0" smtClean="0">
                <a:solidFill>
                  <a:srgbClr val="002060"/>
                </a:solidFill>
              </a:rPr>
              <a:t>Scientific Linux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B050"/>
                </a:solidFill>
              </a:rPr>
              <a:t>个人桌面应用：</a:t>
            </a:r>
            <a:r>
              <a:rPr lang="en-US" altLang="zh-CN" dirty="0" smtClean="0">
                <a:solidFill>
                  <a:srgbClr val="00B050"/>
                </a:solidFill>
              </a:rPr>
              <a:t>Fedora Core</a:t>
            </a:r>
            <a:r>
              <a:rPr lang="zh-CN" altLang="en-US" dirty="0" smtClean="0">
                <a:solidFill>
                  <a:srgbClr val="00B050"/>
                </a:solidFill>
              </a:rPr>
              <a:t>、</a:t>
            </a:r>
            <a:r>
              <a:rPr lang="en-US" altLang="zh-CN" dirty="0" err="1" smtClean="0">
                <a:solidFill>
                  <a:srgbClr val="00B050"/>
                </a:solidFill>
              </a:rPr>
              <a:t>Ubuntu</a:t>
            </a:r>
            <a:r>
              <a:rPr lang="zh-CN" altLang="en-US" dirty="0" smtClean="0">
                <a:solidFill>
                  <a:srgbClr val="00B050"/>
                </a:solidFill>
              </a:rPr>
              <a:t>、</a:t>
            </a:r>
            <a:r>
              <a:rPr lang="en-US" altLang="zh-CN" dirty="0" err="1" smtClean="0">
                <a:solidFill>
                  <a:srgbClr val="00B050"/>
                </a:solidFill>
              </a:rPr>
              <a:t>Mandriva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发行版本：</a:t>
            </a:r>
            <a:r>
              <a:rPr lang="en-US" altLang="zh-CN" dirty="0" err="1" smtClean="0"/>
              <a:t>Ubuntu</a:t>
            </a:r>
            <a:r>
              <a:rPr lang="en-US" altLang="zh-CN" dirty="0" smtClean="0"/>
              <a:t> 10.04 LTS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物理安装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or 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虚拟机安装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dirty="0" smtClean="0"/>
              <a:t>基本硬件要求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CPU</a:t>
            </a:r>
            <a:r>
              <a:rPr lang="zh-CN" altLang="en-US" dirty="0" smtClean="0"/>
              <a:t>主频</a:t>
            </a:r>
            <a:r>
              <a:rPr lang="en-US" altLang="zh-CN" dirty="0" smtClean="0"/>
              <a:t>&gt;1GHz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内存 </a:t>
            </a:r>
            <a:r>
              <a:rPr lang="en-US" altLang="zh-CN" dirty="0" smtClean="0"/>
              <a:t>&gt; 256M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硬盘空间 </a:t>
            </a:r>
            <a:r>
              <a:rPr lang="en-US" altLang="zh-CN" dirty="0" smtClean="0"/>
              <a:t>&gt; 6GB</a:t>
            </a:r>
            <a:endParaRPr lang="en-US" altLang="zh-CN" dirty="0" smtClean="0"/>
          </a:p>
        </p:txBody>
      </p:sp>
      <p:pic>
        <p:nvPicPr>
          <p:cNvPr id="5" name="图片 4" descr="Screensho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5760" y="2928934"/>
            <a:ext cx="4474062" cy="3366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From Unix to BSD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Minix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026" name="Picture 2" descr="D:\XGQIN\图像素材库\linux\8c511fe9bb52c46fb80e2d8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500826" y="2285992"/>
            <a:ext cx="2002174" cy="1014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 descr="aucc-comp-room-s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4071942"/>
            <a:ext cx="2571768" cy="1806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 descr="h6180-doors-open-b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3" y="2621388"/>
            <a:ext cx="2643205" cy="1750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0" y="5715016"/>
            <a:ext cx="4285597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16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Multics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Mult</a:t>
            </a:r>
            <a:r>
              <a:rPr lang="en-US" sz="1600" dirty="0" smtClean="0"/>
              <a:t>iplexed 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sz="1600" dirty="0" smtClean="0"/>
              <a:t>nformation and 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sz="1600" dirty="0" smtClean="0"/>
              <a:t>omputing 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sz="1600" dirty="0" smtClean="0"/>
              <a:t>ervice</a:t>
            </a:r>
            <a:endParaRPr lang="en-US" sz="1600" dirty="0" smtClean="0"/>
          </a:p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leaded by 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AT&amp;T, GE, MIT</a:t>
            </a:r>
            <a:endParaRPr lang="zh-CN" alt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2" y="6488692"/>
            <a:ext cx="388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http://www.multicians.org/multics.html</a:t>
            </a:r>
            <a:endParaRPr lang="zh-CN" altLang="en-US" dirty="0"/>
          </a:p>
        </p:txBody>
      </p:sp>
      <p:pic>
        <p:nvPicPr>
          <p:cNvPr id="9" name="图片 8" descr="Pdp7-oslo-2005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29058" y="2483223"/>
            <a:ext cx="2428892" cy="182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K:\图灵奖获奖者展板\图灵奖获奖者图片\1983\thompson-ritchi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3899928"/>
            <a:ext cx="2643206" cy="1833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429124" y="5776062"/>
            <a:ext cx="3861698" cy="33855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Ken Thompson &amp; Dennis M. Ritchie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86314" y="6072206"/>
            <a:ext cx="219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 smtClean="0">
                <a:solidFill>
                  <a:srgbClr val="0000FF"/>
                </a:solidFill>
              </a:rPr>
              <a:t>http://www.unix.org/</a:t>
            </a:r>
            <a:endParaRPr lang="zh-CN" altLang="en-US" u="sng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系统下分区命名方案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基于文件的命名方案，</a:t>
            </a:r>
            <a:r>
              <a:rPr lang="en-US" altLang="zh-CN" dirty="0" smtClean="0">
                <a:solidFill>
                  <a:srgbClr val="FF0000"/>
                </a:solidFill>
              </a:rPr>
              <a:t>/dev/</a:t>
            </a:r>
            <a:r>
              <a:rPr lang="en-US" altLang="zh-CN" dirty="0" err="1" smtClean="0">
                <a:solidFill>
                  <a:srgbClr val="0000FF"/>
                </a:solidFill>
              </a:rPr>
              <a:t>xx</a:t>
            </a:r>
            <a:r>
              <a:rPr lang="en-US" altLang="zh-CN" dirty="0" err="1" smtClean="0">
                <a:solidFill>
                  <a:srgbClr val="00B050"/>
                </a:solidFill>
              </a:rPr>
              <a:t>y</a:t>
            </a:r>
            <a:r>
              <a:rPr lang="en-US" altLang="zh-CN" dirty="0" err="1" smtClean="0">
                <a:solidFill>
                  <a:schemeClr val="accent2"/>
                </a:solidFill>
              </a:rPr>
              <a:t>N</a:t>
            </a:r>
            <a:endParaRPr lang="en-US" altLang="zh-CN" dirty="0" smtClean="0">
              <a:solidFill>
                <a:schemeClr val="accent2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/dev/</a:t>
            </a:r>
            <a:r>
              <a:rPr lang="en-US" altLang="zh-CN" dirty="0" smtClean="0"/>
              <a:t>:</a:t>
            </a:r>
            <a:r>
              <a:rPr lang="en-US" altLang="zh-CN" sz="2400" dirty="0" smtClean="0"/>
              <a:t>Linux</a:t>
            </a:r>
            <a:r>
              <a:rPr lang="zh-CN" altLang="en-US" sz="2400" dirty="0" smtClean="0"/>
              <a:t>系统下</a:t>
            </a:r>
            <a:r>
              <a:rPr lang="zh-CN" altLang="en-US" sz="2400" dirty="0" smtClean="0">
                <a:solidFill>
                  <a:srgbClr val="FF0000"/>
                </a:solidFill>
              </a:rPr>
              <a:t>所有设备文件所在的目录名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000FF"/>
                </a:solidFill>
              </a:rPr>
              <a:t>xx</a:t>
            </a:r>
            <a:r>
              <a:rPr lang="zh-CN" altLang="en-US" dirty="0" smtClean="0"/>
              <a:t>：</a:t>
            </a:r>
            <a:r>
              <a:rPr lang="zh-CN" altLang="en-US" sz="2400" dirty="0" smtClean="0"/>
              <a:t>分区所在</a:t>
            </a:r>
            <a:r>
              <a:rPr lang="zh-CN" altLang="en-US" sz="2400" dirty="0" smtClean="0">
                <a:solidFill>
                  <a:srgbClr val="0000FF"/>
                </a:solidFill>
              </a:rPr>
              <a:t>设备的类型</a:t>
            </a:r>
            <a:r>
              <a:rPr lang="zh-CN" altLang="en-US" sz="2400" dirty="0" smtClean="0"/>
              <a:t>，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hd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IDE</a:t>
            </a:r>
            <a:r>
              <a:rPr lang="zh-CN" altLang="en-US" sz="2400" dirty="0" smtClean="0"/>
              <a:t>硬盘）、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sd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SCSI</a:t>
            </a:r>
            <a:r>
              <a:rPr lang="zh-CN" altLang="en-US" sz="2400" dirty="0" smtClean="0"/>
              <a:t>硬盘）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00B050"/>
                </a:solidFill>
              </a:rPr>
              <a:t>y</a:t>
            </a:r>
            <a:r>
              <a:rPr lang="zh-CN" altLang="en-US" dirty="0" smtClean="0"/>
              <a:t>：</a:t>
            </a:r>
            <a:r>
              <a:rPr lang="zh-CN" altLang="en-US" sz="2400" dirty="0" smtClean="0"/>
              <a:t>表示</a:t>
            </a:r>
            <a:r>
              <a:rPr lang="zh-CN" altLang="en-US" sz="2400" dirty="0" smtClean="0">
                <a:solidFill>
                  <a:srgbClr val="00B050"/>
                </a:solidFill>
              </a:rPr>
              <a:t>分区所在的设备</a:t>
            </a:r>
            <a:r>
              <a:rPr lang="zh-CN" altLang="en-US" sz="2400" dirty="0" smtClean="0"/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/dev/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hd</a:t>
            </a:r>
            <a:r>
              <a:rPr lang="en-US" altLang="zh-CN" sz="2400" dirty="0" err="1" smtClean="0">
                <a:solidFill>
                  <a:srgbClr val="00B050"/>
                </a:solidFill>
              </a:rPr>
              <a:t>a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第一个</a:t>
            </a:r>
            <a:r>
              <a:rPr lang="en-US" altLang="zh-CN" sz="2400" dirty="0" smtClean="0"/>
              <a:t>IDE</a:t>
            </a:r>
            <a:r>
              <a:rPr lang="zh-CN" altLang="en-US" sz="2400" dirty="0" smtClean="0"/>
              <a:t>硬盘）；</a:t>
            </a:r>
            <a:r>
              <a:rPr lang="en-US" altLang="zh-CN" sz="2400" dirty="0" smtClean="0">
                <a:solidFill>
                  <a:srgbClr val="FF0000"/>
                </a:solidFill>
              </a:rPr>
              <a:t>/dev/</a:t>
            </a:r>
            <a:r>
              <a:rPr lang="en-US" altLang="zh-CN" sz="2400" dirty="0" err="1" smtClean="0">
                <a:solidFill>
                  <a:srgbClr val="0000FF"/>
                </a:solidFill>
              </a:rPr>
              <a:t>sd</a:t>
            </a:r>
            <a:r>
              <a:rPr lang="en-US" altLang="zh-CN" sz="2400" dirty="0" err="1" smtClean="0">
                <a:solidFill>
                  <a:srgbClr val="00B050"/>
                </a:solidFill>
              </a:rPr>
              <a:t>b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第二个</a:t>
            </a:r>
            <a:r>
              <a:rPr lang="en-US" altLang="zh-CN" sz="2400" dirty="0" smtClean="0"/>
              <a:t>SCSI</a:t>
            </a:r>
            <a:r>
              <a:rPr lang="zh-CN" altLang="en-US" sz="2400" dirty="0" smtClean="0"/>
              <a:t>硬盘）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chemeClr val="accent2"/>
                </a:solidFill>
              </a:rPr>
              <a:t>N</a:t>
            </a:r>
            <a:r>
              <a:rPr lang="zh-CN" altLang="en-US" dirty="0" smtClean="0"/>
              <a:t>：</a:t>
            </a:r>
            <a:r>
              <a:rPr lang="zh-CN" altLang="en-US" sz="2400" dirty="0" smtClean="0"/>
              <a:t>表示</a:t>
            </a:r>
            <a:r>
              <a:rPr lang="zh-CN" altLang="en-US" sz="2400" dirty="0" smtClean="0">
                <a:solidFill>
                  <a:schemeClr val="accent2"/>
                </a:solidFill>
              </a:rPr>
              <a:t>分区</a:t>
            </a:r>
            <a:r>
              <a:rPr lang="zh-CN" altLang="en-US" sz="2400" dirty="0" smtClean="0"/>
              <a:t>，前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个分区（主分区或扩展分区）用</a:t>
            </a:r>
            <a:r>
              <a:rPr lang="en-US" altLang="zh-CN" sz="2400" dirty="0" smtClean="0"/>
              <a:t>1~4</a:t>
            </a:r>
            <a:r>
              <a:rPr lang="zh-CN" altLang="en-US" sz="2400" dirty="0" smtClean="0"/>
              <a:t>表示；逻辑分区从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开始，</a:t>
            </a:r>
            <a:r>
              <a:rPr lang="en-US" altLang="zh-CN" sz="2400" dirty="0" smtClean="0">
                <a:solidFill>
                  <a:srgbClr val="FF0000"/>
                </a:solidFill>
              </a:rPr>
              <a:t>/dev/</a:t>
            </a:r>
            <a:r>
              <a:rPr lang="en-US" altLang="zh-CN" sz="2400" dirty="0" smtClean="0">
                <a:solidFill>
                  <a:srgbClr val="0000FF"/>
                </a:solidFill>
              </a:rPr>
              <a:t>hd</a:t>
            </a:r>
            <a:r>
              <a:rPr lang="en-US" altLang="zh-CN" sz="2400" dirty="0" smtClean="0">
                <a:solidFill>
                  <a:srgbClr val="00B050"/>
                </a:solidFill>
              </a:rPr>
              <a:t>a</a:t>
            </a:r>
            <a:r>
              <a:rPr lang="en-US" altLang="zh-CN" sz="2400" dirty="0" smtClean="0">
                <a:solidFill>
                  <a:schemeClr val="accent2"/>
                </a:solidFill>
              </a:rPr>
              <a:t>5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硬盘分区方案（以</a:t>
            </a:r>
            <a:r>
              <a:rPr lang="en-US" altLang="zh-CN" dirty="0" smtClean="0"/>
              <a:t>6GB</a:t>
            </a:r>
            <a:r>
              <a:rPr lang="zh-CN" altLang="en-US" dirty="0" smtClean="0"/>
              <a:t>硬盘为例）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最简单的分区方案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SWAP</a:t>
            </a:r>
            <a:r>
              <a:rPr lang="zh-CN" altLang="en-US" dirty="0" smtClean="0">
                <a:solidFill>
                  <a:srgbClr val="FF0000"/>
                </a:solidFill>
              </a:rPr>
              <a:t>分区</a:t>
            </a:r>
            <a:r>
              <a:rPr lang="zh-CN" altLang="en-US" dirty="0" smtClean="0"/>
              <a:t>：交换分区，大小是物理内存的</a:t>
            </a:r>
            <a:r>
              <a:rPr lang="en-US" altLang="zh-CN" dirty="0" smtClean="0"/>
              <a:t>1~2</a:t>
            </a:r>
            <a:r>
              <a:rPr lang="zh-CN" altLang="en-US" dirty="0" smtClean="0"/>
              <a:t>倍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0000FF"/>
                </a:solidFill>
              </a:rPr>
              <a:t>/</a:t>
            </a:r>
            <a:r>
              <a:rPr lang="zh-CN" altLang="en-US" dirty="0" smtClean="0">
                <a:solidFill>
                  <a:srgbClr val="0000FF"/>
                </a:solidFill>
              </a:rPr>
              <a:t>分区（根分区）</a:t>
            </a:r>
            <a:r>
              <a:rPr lang="zh-CN" altLang="en-US" dirty="0" smtClean="0"/>
              <a:t>：</a:t>
            </a:r>
            <a:r>
              <a:rPr lang="en-US" altLang="zh-CN" dirty="0" smtClean="0"/>
              <a:t>&gt;4G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硬盘分区方案（以</a:t>
            </a:r>
            <a:r>
              <a:rPr lang="en-US" altLang="zh-CN" dirty="0" smtClean="0"/>
              <a:t>6GB</a:t>
            </a:r>
            <a:r>
              <a:rPr lang="zh-CN" altLang="en-US" dirty="0" smtClean="0"/>
              <a:t>硬盘为例）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合理的分区方案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0000FF"/>
                </a:solidFill>
              </a:rPr>
              <a:t>/boot</a:t>
            </a:r>
            <a:r>
              <a:rPr lang="zh-CN" altLang="en-US" dirty="0" smtClean="0">
                <a:solidFill>
                  <a:srgbClr val="0000FF"/>
                </a:solidFill>
              </a:rPr>
              <a:t>分区</a:t>
            </a:r>
            <a:r>
              <a:rPr lang="zh-CN" altLang="en-US" dirty="0" smtClean="0"/>
              <a:t>：存放与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系统启动相关的程序，建议</a:t>
            </a:r>
            <a:r>
              <a:rPr lang="en-US" altLang="zh-CN" dirty="0" smtClean="0"/>
              <a:t>&gt;200M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00B050"/>
                </a:solidFill>
              </a:rPr>
              <a:t>/</a:t>
            </a:r>
            <a:r>
              <a:rPr lang="en-US" altLang="zh-CN" dirty="0" err="1" smtClean="0">
                <a:solidFill>
                  <a:srgbClr val="00B050"/>
                </a:solidFill>
              </a:rPr>
              <a:t>usr</a:t>
            </a:r>
            <a:r>
              <a:rPr lang="zh-CN" altLang="en-US" dirty="0" smtClean="0">
                <a:solidFill>
                  <a:srgbClr val="00B050"/>
                </a:solidFill>
              </a:rPr>
              <a:t>分区</a:t>
            </a:r>
            <a:r>
              <a:rPr lang="zh-CN" altLang="en-US" dirty="0" smtClean="0"/>
              <a:t>：存放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系统中应用程序，以数据居多，</a:t>
            </a:r>
            <a:r>
              <a:rPr lang="en-US" altLang="zh-CN" dirty="0" smtClean="0"/>
              <a:t>&gt;3G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en-US" altLang="zh-CN" dirty="0" err="1" smtClean="0">
                <a:solidFill>
                  <a:srgbClr val="FF0000"/>
                </a:solidFill>
              </a:rPr>
              <a:t>var</a:t>
            </a:r>
            <a:r>
              <a:rPr lang="zh-CN" altLang="en-US" dirty="0" smtClean="0">
                <a:solidFill>
                  <a:srgbClr val="FF0000"/>
                </a:solidFill>
              </a:rPr>
              <a:t>分区</a:t>
            </a:r>
            <a:r>
              <a:rPr lang="zh-CN" altLang="en-US" dirty="0" smtClean="0"/>
              <a:t>：存放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系统中常变化的数据及日志</a:t>
            </a:r>
            <a:r>
              <a:rPr lang="en-US" altLang="zh-CN" dirty="0" smtClean="0"/>
              <a:t>,&gt;1G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/home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分区</a:t>
            </a:r>
            <a:r>
              <a:rPr lang="zh-CN" altLang="en-US" dirty="0" smtClean="0"/>
              <a:t>：普通用户的数据，通常将分区剩余的空间分配给该分区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chemeClr val="accent2"/>
                </a:solidFill>
              </a:rPr>
              <a:t>/</a:t>
            </a:r>
            <a:r>
              <a:rPr lang="zh-CN" altLang="en-US" dirty="0" smtClean="0">
                <a:solidFill>
                  <a:schemeClr val="accent2"/>
                </a:solidFill>
              </a:rPr>
              <a:t>分区</a:t>
            </a:r>
            <a:r>
              <a:rPr lang="en-US" altLang="zh-CN" dirty="0" smtClean="0">
                <a:solidFill>
                  <a:schemeClr val="accent2"/>
                </a:solidFill>
              </a:rPr>
              <a:t>(</a:t>
            </a:r>
            <a:r>
              <a:rPr lang="zh-CN" altLang="en-US" dirty="0" smtClean="0">
                <a:solidFill>
                  <a:schemeClr val="accent2"/>
                </a:solidFill>
              </a:rPr>
              <a:t>根分区</a:t>
            </a:r>
            <a:r>
              <a:rPr lang="en-US" altLang="zh-CN" dirty="0" smtClean="0">
                <a:solidFill>
                  <a:schemeClr val="accent2"/>
                </a:solidFill>
              </a:rPr>
              <a:t>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系统根目录，</a:t>
            </a:r>
            <a:r>
              <a:rPr lang="en-US" altLang="zh-CN" dirty="0" smtClean="0"/>
              <a:t>&gt;1G</a:t>
            </a:r>
            <a:endParaRPr lang="en-US" altLang="zh-CN" dirty="0" smtClean="0"/>
          </a:p>
          <a:p>
            <a:pPr lvl="2"/>
            <a:r>
              <a:rPr lang="en-US" altLang="zh-CN" dirty="0" smtClean="0">
                <a:solidFill>
                  <a:schemeClr val="accent6"/>
                </a:solidFill>
              </a:rPr>
              <a:t>SWAP</a:t>
            </a:r>
            <a:r>
              <a:rPr lang="zh-CN" altLang="en-US" dirty="0" smtClean="0">
                <a:solidFill>
                  <a:schemeClr val="accent6"/>
                </a:solidFill>
              </a:rPr>
              <a:t>分区</a:t>
            </a:r>
            <a:r>
              <a:rPr lang="zh-CN" altLang="en-US" dirty="0" smtClean="0"/>
              <a:t>：虚拟内存，大小为物理内存的</a:t>
            </a:r>
            <a:r>
              <a:rPr lang="en-US" altLang="zh-CN" dirty="0" smtClean="0"/>
              <a:t>1~2</a:t>
            </a:r>
            <a:r>
              <a:rPr lang="zh-CN" altLang="en-US" dirty="0" smtClean="0"/>
              <a:t>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选择时区及键盘布局</a:t>
            </a:r>
            <a:endParaRPr lang="zh-CN" altLang="en-US" dirty="0"/>
          </a:p>
        </p:txBody>
      </p:sp>
      <p:pic>
        <p:nvPicPr>
          <p:cNvPr id="19458" name="Picture 2" descr="K:\DATA\Unix_Linux操作系统\Unix Linux操作系统（秦兴国）\Chapter 1\Install_Linux\Screenshot-2.png"/>
          <p:cNvPicPr>
            <a:picLocks noChangeAspect="1" noChangeArrowheads="1"/>
          </p:cNvPicPr>
          <p:nvPr/>
        </p:nvPicPr>
        <p:blipFill>
          <a:blip r:embed="rId1"/>
          <a:srcRect l="11448" t="14656" r="10957" b="8850"/>
          <a:stretch>
            <a:fillRect/>
          </a:stretch>
        </p:blipFill>
        <p:spPr bwMode="auto">
          <a:xfrm>
            <a:off x="4649222" y="2714620"/>
            <a:ext cx="4423372" cy="328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459" name="Picture 3" descr="K:\DATA\Unix_Linux操作系统\Unix Linux操作系统（秦兴国）\Chapter 1\Install_Linux\Screenshot-1.png"/>
          <p:cNvPicPr>
            <a:picLocks noChangeAspect="1" noChangeArrowheads="1"/>
          </p:cNvPicPr>
          <p:nvPr/>
        </p:nvPicPr>
        <p:blipFill>
          <a:blip r:embed="rId2"/>
          <a:srcRect l="11524" t="14181" r="11631" b="8699"/>
          <a:stretch>
            <a:fillRect/>
          </a:stretch>
        </p:blipFill>
        <p:spPr bwMode="auto">
          <a:xfrm>
            <a:off x="428596" y="2283288"/>
            <a:ext cx="4071966" cy="3074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423874" y="5429264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Location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3636" y="6072206"/>
            <a:ext cx="2303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Keyboard layout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磁盘分区</a:t>
            </a:r>
            <a:endParaRPr lang="zh-CN" altLang="en-US" dirty="0"/>
          </a:p>
        </p:txBody>
      </p:sp>
      <p:pic>
        <p:nvPicPr>
          <p:cNvPr id="20482" name="Picture 2" descr="K:\DATA\Unix_Linux操作系统\Unix Linux操作系统（秦兴国）\Chapter 1\Install_Linux\Screenshot-3.png"/>
          <p:cNvPicPr>
            <a:picLocks noChangeAspect="1" noChangeArrowheads="1"/>
          </p:cNvPicPr>
          <p:nvPr/>
        </p:nvPicPr>
        <p:blipFill>
          <a:blip r:embed="rId1"/>
          <a:srcRect l="11675" t="14143" r="11529" b="9188"/>
          <a:stretch>
            <a:fillRect/>
          </a:stretch>
        </p:blipFill>
        <p:spPr bwMode="auto">
          <a:xfrm>
            <a:off x="571472" y="2181896"/>
            <a:ext cx="5669206" cy="424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14316" y="4029022"/>
            <a:ext cx="8215402" cy="5400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use the entire disk</a:t>
            </a:r>
            <a:endParaRPr lang="zh-CN" altLang="en-US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48" y="4572008"/>
            <a:ext cx="8215370" cy="5400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partition manually </a:t>
            </a:r>
            <a:endParaRPr lang="zh-CN" altLang="en-US" sz="2000" b="1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348" y="3028890"/>
            <a:ext cx="8143932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disk usage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allAtOnce"/>
      <p:bldP spid="7" grpId="0" animBg="1" build="allAtOnce"/>
      <p:bldP spid="8" grpId="0" animBg="1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手动分区</a:t>
            </a:r>
            <a:endParaRPr lang="zh-CN" altLang="en-US" dirty="0"/>
          </a:p>
        </p:txBody>
      </p:sp>
      <p:pic>
        <p:nvPicPr>
          <p:cNvPr id="20483" name="Picture 3" descr="K:\DATA\Unix_Linux操作系统\Unix Linux操作系统（秦兴国）\Chapter 1\Install_Linux\Screenshot-4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1380" y="2285992"/>
            <a:ext cx="5613694" cy="421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85786" y="3500438"/>
            <a:ext cx="7429552" cy="540000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磁盘设备（</a:t>
            </a:r>
            <a:r>
              <a:rPr lang="en-US" altLang="zh-CN" sz="20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/dev/</a:t>
            </a:r>
            <a:r>
              <a:rPr lang="en-US" altLang="zh-CN" sz="2000" b="1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sda</a:t>
            </a:r>
            <a:r>
              <a:rPr lang="zh-CN" altLang="en-US" sz="20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472" y="5429264"/>
            <a:ext cx="2857520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新建分区表（对于新设备）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4" name="Picture 4" descr="K:\DATA\Unix_Linux操作系统\Unix Linux操作系统（秦兴国）\Chapter 1\Install_Linux\Screenshot-5.png"/>
          <p:cNvPicPr>
            <a:picLocks noChangeAspect="1" noChangeArrowheads="1"/>
          </p:cNvPicPr>
          <p:nvPr/>
        </p:nvPicPr>
        <p:blipFill>
          <a:blip r:embed="rId2"/>
          <a:srcRect l="18344" t="35358" r="18344" b="23969"/>
          <a:stretch>
            <a:fillRect/>
          </a:stretch>
        </p:blipFill>
        <p:spPr bwMode="auto">
          <a:xfrm>
            <a:off x="5357818" y="4929198"/>
            <a:ext cx="3714776" cy="17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形状 14"/>
          <p:cNvCxnSpPr>
            <a:stCxn id="12" idx="2"/>
            <a:endCxn id="20484" idx="1"/>
          </p:cNvCxnSpPr>
          <p:nvPr/>
        </p:nvCxnSpPr>
        <p:spPr>
          <a:xfrm rot="5400000" flipH="1" flipV="1">
            <a:off x="3552314" y="4270091"/>
            <a:ext cx="253422" cy="3357586"/>
          </a:xfrm>
          <a:prstGeom prst="curvedConnector4">
            <a:avLst>
              <a:gd name="adj1" fmla="val -90205"/>
              <a:gd name="adj2" fmla="val 71277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手动分区（</a:t>
            </a:r>
            <a:r>
              <a:rPr lang="en-US" altLang="zh-CN" dirty="0" smtClean="0">
                <a:solidFill>
                  <a:srgbClr val="0000FF"/>
                </a:solidFill>
              </a:rPr>
              <a:t>/boot</a:t>
            </a:r>
            <a:r>
              <a:rPr lang="zh-CN" altLang="en-US" dirty="0" smtClean="0">
                <a:solidFill>
                  <a:srgbClr val="0000FF"/>
                </a:solidFill>
              </a:rPr>
              <a:t>分区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571472" y="2214554"/>
            <a:ext cx="5848350" cy="4381500"/>
            <a:chOff x="571472" y="2214554"/>
            <a:chExt cx="5848350" cy="4381500"/>
          </a:xfrm>
        </p:grpSpPr>
        <p:pic>
          <p:nvPicPr>
            <p:cNvPr id="21506" name="Picture 2" descr="K:\DATA\Unix_Linux操作系统\Unix Linux操作系统（秦兴国）\Chapter 1\Install_Linux\Screenshot-6.png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71472" y="2214554"/>
              <a:ext cx="5848350" cy="4381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857224" y="4711495"/>
              <a:ext cx="4643470" cy="64633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选中</a:t>
              </a:r>
              <a:r>
                <a:rPr lang="en-US" altLang="zh-CN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/dev/</a:t>
              </a:r>
              <a:r>
                <a:rPr lang="en-US" altLang="zh-CN" b="1" dirty="0" err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sda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</a:t>
              </a:r>
              <a:r>
                <a:rPr lang="en-US" altLang="zh-CN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free space</a:t>
              </a:r>
              <a:endPara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</a:t>
              </a:r>
              <a:r>
                <a:rPr lang="en-US" altLang="zh-CN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</a:t>
              </a:r>
              <a:r>
                <a:rPr lang="zh-CN" altLang="en-US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添加新分区</a:t>
              </a:r>
              <a:endPara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58874" y="5484936"/>
              <a:ext cx="1770184" cy="36933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b="1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 2</a:t>
              </a:r>
              <a:endPara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57224" y="4254724"/>
              <a:ext cx="5143536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 1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071934" y="2000240"/>
            <a:ext cx="4795831" cy="2428892"/>
            <a:chOff x="4071934" y="2000240"/>
            <a:chExt cx="4795831" cy="2428892"/>
          </a:xfrm>
        </p:grpSpPr>
        <p:grpSp>
          <p:nvGrpSpPr>
            <p:cNvPr id="17" name="组合 16"/>
            <p:cNvGrpSpPr/>
            <p:nvPr/>
          </p:nvGrpSpPr>
          <p:grpSpPr>
            <a:xfrm>
              <a:off x="4929190" y="2000240"/>
              <a:ext cx="3938575" cy="2428892"/>
              <a:chOff x="4643438" y="2500306"/>
              <a:chExt cx="3938575" cy="2428892"/>
            </a:xfrm>
          </p:grpSpPr>
          <p:pic>
            <p:nvPicPr>
              <p:cNvPr id="14" name="Picture 3" descr="K:\DATA\Unix_Linux操作系统\Unix Linux操作系统（秦兴国）\Chapter 1\Install_Linux\Screenshot-7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643438" y="2500306"/>
                <a:ext cx="3938575" cy="195945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729451" y="4559866"/>
                <a:ext cx="1771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创建</a:t>
                </a:r>
                <a:r>
                  <a:rPr lang="en-US" altLang="zh-CN" b="1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/boot</a:t>
                </a:r>
                <a:r>
                  <a:rPr lang="zh-CN" altLang="en-US" b="1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分区</a:t>
                </a:r>
                <a:endPara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4071934" y="3643314"/>
              <a:ext cx="2980303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选文件系统类型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选择挂载点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(mount point)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1472" y="2214554"/>
            <a:ext cx="5857916" cy="4372005"/>
            <a:chOff x="3571868" y="2214554"/>
            <a:chExt cx="5857916" cy="4372005"/>
          </a:xfrm>
        </p:grpSpPr>
        <p:pic>
          <p:nvPicPr>
            <p:cNvPr id="21" name="Picture 2" descr="K:\DATA\Unix_Linux操作系统\Unix Linux操作系统（秦兴国）\Chapter 1\Install_Linux\Screenshot-8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71868" y="2214554"/>
              <a:ext cx="5857916" cy="4372005"/>
            </a:xfrm>
            <a:prstGeom prst="rect">
              <a:avLst/>
            </a:prstGeom>
            <a:noFill/>
          </p:spPr>
        </p:pic>
        <p:sp>
          <p:nvSpPr>
            <p:cNvPr id="22" name="TextBox 21"/>
            <p:cNvSpPr txBox="1"/>
            <p:nvPr/>
          </p:nvSpPr>
          <p:spPr>
            <a:xfrm>
              <a:off x="3786182" y="4214818"/>
              <a:ext cx="5572164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/boot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分区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手动分区（</a:t>
            </a:r>
            <a:r>
              <a:rPr lang="en-US" altLang="zh-CN" dirty="0" smtClean="0">
                <a:solidFill>
                  <a:srgbClr val="FF0000"/>
                </a:solidFill>
              </a:rPr>
              <a:t>/home</a:t>
            </a:r>
            <a:r>
              <a:rPr lang="zh-CN" altLang="en-US" dirty="0" smtClean="0">
                <a:solidFill>
                  <a:srgbClr val="FF0000"/>
                </a:solidFill>
              </a:rPr>
              <a:t>分区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2532" name="Picture 4" descr="K:\DATA\Unix_Linux操作系统\Unix Linux操作系统（秦兴国）\Chapter 1\Install_Linux\Screenshot-10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2844" y="2285992"/>
            <a:ext cx="5157513" cy="385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533" name="Picture 5" descr="K:\DATA\Unix_Linux操作系统\Unix Linux操作系统（秦兴国）\Chapter 1\Install_Linux\Screenshot-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4143380"/>
            <a:ext cx="4286280" cy="2125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手动分区（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/swap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分区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3554" name="Picture 2" descr="K:\DATA\Unix_Linux操作系统\Unix Linux操作系统（秦兴国）\Chapter 1\Install_Linux\Screenshot-12.png"/>
          <p:cNvPicPr>
            <a:picLocks noChangeAspect="1" noChangeArrowheads="1"/>
          </p:cNvPicPr>
          <p:nvPr/>
        </p:nvPicPr>
        <p:blipFill>
          <a:blip r:embed="rId1"/>
          <a:srcRect l="1218" t="11413" r="1379" b="23369"/>
          <a:stretch>
            <a:fillRect/>
          </a:stretch>
        </p:blipFill>
        <p:spPr bwMode="auto">
          <a:xfrm>
            <a:off x="571504" y="2214554"/>
            <a:ext cx="4857752" cy="242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85818" y="4286256"/>
            <a:ext cx="2392450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 as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swap area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挂载点：无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手动分区（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en-US" altLang="zh-CN" dirty="0" err="1" smtClean="0">
                <a:solidFill>
                  <a:srgbClr val="FF0000"/>
                </a:solidFill>
              </a:rPr>
              <a:t>var</a:t>
            </a:r>
            <a:r>
              <a:rPr lang="en-US" altLang="zh-CN" dirty="0" smtClean="0">
                <a:solidFill>
                  <a:srgbClr val="FF0000"/>
                </a:solidFill>
              </a:rPr>
              <a:t>, /</a:t>
            </a:r>
            <a:r>
              <a:rPr lang="en-US" altLang="zh-CN" dirty="0" err="1" smtClean="0">
                <a:solidFill>
                  <a:srgbClr val="FF0000"/>
                </a:solidFill>
              </a:rPr>
              <a:t>usr</a:t>
            </a:r>
            <a:r>
              <a:rPr lang="en-US" altLang="zh-CN" dirty="0" smtClean="0">
                <a:solidFill>
                  <a:srgbClr val="FF0000"/>
                </a:solidFill>
              </a:rPr>
              <a:t>, /</a:t>
            </a:r>
            <a:r>
              <a:rPr lang="zh-CN" altLang="en-US" dirty="0" smtClean="0">
                <a:solidFill>
                  <a:srgbClr val="FF0000"/>
                </a:solidFill>
              </a:rPr>
              <a:t>分区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4578" name="Picture 2" descr="K:\DATA\Unix_Linux操作系统\Unix Linux操作系统（秦兴国）\Chapter 1\Install_Linux\Screenshot-16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4744" y="2229338"/>
            <a:ext cx="5781674" cy="4443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Unix  evolution &amp; variants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5720" y="2285992"/>
            <a:ext cx="3294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1969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年以汇编语言编写了一个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文件系统（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原型）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214414" y="4071942"/>
          <a:ext cx="1714512" cy="2215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Acrobat Document" r:id="rId1" imgW="7785100" imgH="10058400" progId="AcroExch.Document.7">
                  <p:embed/>
                </p:oleObj>
              </mc:Choice>
              <mc:Fallback>
                <p:oleObj name="Acrobat Document" r:id="rId1" imgW="7785100" imgH="10058400" progId="AcroExch.Document.7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14414" y="4071942"/>
                        <a:ext cx="1714512" cy="221562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71472" y="2903521"/>
            <a:ext cx="4116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1973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语言编写了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的第一个版本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Unix Time Sharing system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the  Communication of ACM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D:\XGQIN\图像素材库\linux\1142394780_21673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8746" y="2923286"/>
            <a:ext cx="1657350" cy="1838325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4658774" y="5352178"/>
            <a:ext cx="3945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Berkeley Software Distribution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(BSD)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110077-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658" y="3785323"/>
            <a:ext cx="2699308" cy="1495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4015832" y="5709368"/>
            <a:ext cx="4572000" cy="10772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1978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年，加州柏克利大学 （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UC Berkeley），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推出了是著名的“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BSD（1st Berkeley Software Distribution）”，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开创了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的另一个重要分支：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BSD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系列。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Bill Joy.jpg"/>
          <p:cNvPicPr>
            <a:picLocks noChangeAspect="1"/>
          </p:cNvPicPr>
          <p:nvPr/>
        </p:nvPicPr>
        <p:blipFill>
          <a:blip r:embed="rId5"/>
          <a:srcRect b="3249"/>
          <a:stretch>
            <a:fillRect/>
          </a:stretch>
        </p:blipFill>
        <p:spPr>
          <a:xfrm>
            <a:off x="6500826" y="1785926"/>
            <a:ext cx="1320800" cy="18573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643834" y="3286124"/>
            <a:ext cx="101181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Bill Joy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设置常用账户信息</a:t>
            </a:r>
            <a:r>
              <a:rPr lang="zh-CN" altLang="en-US" dirty="0" smtClean="0">
                <a:solidFill>
                  <a:srgbClr val="FF0000"/>
                </a:solidFill>
              </a:rPr>
              <a:t>（非</a:t>
            </a:r>
            <a:r>
              <a:rPr lang="en-US" altLang="zh-CN" dirty="0" smtClean="0">
                <a:solidFill>
                  <a:srgbClr val="FF0000"/>
                </a:solidFill>
              </a:rPr>
              <a:t>root</a:t>
            </a:r>
            <a:r>
              <a:rPr lang="zh-CN" altLang="en-US" dirty="0" smtClean="0">
                <a:solidFill>
                  <a:srgbClr val="FF0000"/>
                </a:solidFill>
              </a:rPr>
              <a:t>账户）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5602" name="Picture 2" descr="K:\DATA\Unix_Linux操作系统\Unix Linux操作系统（秦兴国）\Chapter 1\Install_Linux\Screenshot-17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1472" y="2182166"/>
            <a:ext cx="5781674" cy="4471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确认并开始安装</a:t>
            </a:r>
            <a:endParaRPr lang="zh-CN" altLang="en-US" dirty="0"/>
          </a:p>
        </p:txBody>
      </p:sp>
      <p:pic>
        <p:nvPicPr>
          <p:cNvPr id="26626" name="Picture 2" descr="K:\DATA\Unix_Linux操作系统\Unix Linux操作系统（秦兴国）\Chapter 1\Install_Linux\Screenshot-19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1472" y="2214554"/>
            <a:ext cx="5786478" cy="4337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完成安装进入登陆界面</a:t>
            </a:r>
            <a:endParaRPr lang="zh-CN" altLang="en-US" dirty="0"/>
          </a:p>
        </p:txBody>
      </p:sp>
      <p:pic>
        <p:nvPicPr>
          <p:cNvPr id="27650" name="Picture 2" descr="K:\DATA\Unix_Linux操作系统\Unix Linux操作系统（秦兴国）\Chapter 1\Install_Linux\Screenshot-21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1473" y="2214554"/>
            <a:ext cx="5857916" cy="4176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系统安装</a:t>
            </a:r>
            <a:endParaRPr lang="zh-CN" altLang="en-US" dirty="0"/>
          </a:p>
        </p:txBody>
      </p:sp>
      <p:sp>
        <p:nvSpPr>
          <p:cNvPr id="234499" name="文本占位符 234498"/>
          <p:cNvSpPr>
            <a:spLocks noGrp="1"/>
          </p:cNvSpPr>
          <p:nvPr>
            <p:ph type="body" sz="half" idx="1"/>
          </p:nvPr>
        </p:nvSpPr>
        <p:spPr>
          <a:xfrm>
            <a:off x="336550" y="1985328"/>
            <a:ext cx="7620000" cy="7540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>
              <a:buClrTx/>
              <a:buSzTx/>
              <a:buFont typeface="Arial" panose="020B0604020202020204" pitchFamily="34" charset="0"/>
              <a:defRPr sz="2100"/>
            </a:lvl1pPr>
            <a:lvl2pPr marL="0" lvl="1" indent="0">
              <a:buClrTx/>
              <a:buSzTx/>
              <a:buFont typeface="Arial" panose="020B0604020202020204" pitchFamily="34" charset="0"/>
              <a:defRPr sz="1800"/>
            </a:lvl2pPr>
            <a:lvl3pPr marL="0" lvl="2" indent="0">
              <a:buClrTx/>
              <a:buSzTx/>
              <a:buFont typeface="Arial" panose="020B0604020202020204" pitchFamily="34" charset="0"/>
              <a:defRPr sz="1800"/>
            </a:lvl3pPr>
            <a:lvl4pPr marL="0" lvl="3" indent="0">
              <a:buClrTx/>
              <a:buSzTx/>
              <a:buFont typeface="Arial" panose="020B0604020202020204" pitchFamily="34" charset="0"/>
              <a:defRPr sz="1800"/>
            </a:lvl4pPr>
            <a:lvl5pPr marL="0" lvl="4" indent="0">
              <a:buClrTx/>
              <a:buSzTx/>
              <a:buFont typeface="Arial" panose="020B0604020202020204" pitchFamily="34" charset="0"/>
              <a:defRPr sz="1800"/>
            </a:lvl5pPr>
          </a:lstStyle>
          <a:p>
            <a:pPr lvl="0">
              <a:lnSpc>
                <a:spcPct val="140000"/>
              </a:lnSpc>
              <a:buClr>
                <a:srgbClr val="008000"/>
              </a:buClr>
              <a:buFont typeface="Wingdings" panose="05000000000000000000" pitchFamily="2" charset="2"/>
              <a:buChar char="Ø"/>
            </a:pPr>
            <a:r>
              <a:rPr lang="en-US" altLang="zh-CN" err="1"/>
              <a:t>Ubuntu</a:t>
            </a:r>
            <a:r>
              <a:rPr lang="en-US" altLang="zh-CN"/>
              <a:t> 11.04</a:t>
            </a:r>
            <a:r>
              <a:rPr lang="zh-CN" altLang="en-US" dirty="0"/>
              <a:t>的镜像文件可以从以下链接下载：</a:t>
            </a:r>
            <a:endParaRPr lang="en-US" altLang="zh-CN"/>
          </a:p>
        </p:txBody>
      </p:sp>
      <p:sp>
        <p:nvSpPr>
          <p:cNvPr id="234537" name="矩形 234536"/>
          <p:cNvSpPr/>
          <p:nvPr/>
        </p:nvSpPr>
        <p:spPr>
          <a:xfrm>
            <a:off x="336550" y="2739390"/>
            <a:ext cx="8702675" cy="1909763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p>
            <a:pPr>
              <a:buFont typeface="Wingdings" panose="05000000000000000000" pitchFamily="2" charset="2"/>
              <a:buChar char="Ø"/>
            </a:pPr>
            <a:r>
              <a:rPr lang="en-US" altLang="zh-CN" sz="1800">
                <a:latin typeface="黑体" panose="02010609060101010101" pitchFamily="2" charset="-122"/>
                <a:ea typeface="黑体" panose="02010609060101010101" pitchFamily="2" charset="-122"/>
                <a:hlinkClick r:id="rId1"/>
              </a:rPr>
              <a:t>http://releases.ubuntu.com/11.04/ubuntu-11.04-desktop-</a:t>
            </a:r>
            <a:r>
              <a:rPr lang="en-US" altLang="zh-CN" sz="180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hlinkClick r:id="rId1"/>
              </a:rPr>
              <a:t>amd64</a:t>
            </a:r>
            <a:r>
              <a:rPr lang="en-US" altLang="zh-CN" sz="1800">
                <a:latin typeface="黑体" panose="02010609060101010101" pitchFamily="2" charset="-122"/>
                <a:ea typeface="黑体" panose="02010609060101010101" pitchFamily="2" charset="-122"/>
                <a:hlinkClick r:id="rId1"/>
              </a:rPr>
              <a:t>.iso</a:t>
            </a:r>
            <a:r>
              <a:rPr lang="en-US" altLang="zh-CN" sz="1800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endParaRPr lang="zh-CN" altLang="en-US" sz="18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800">
                <a:latin typeface="黑体" panose="02010609060101010101" pitchFamily="2" charset="-122"/>
                <a:ea typeface="黑体" panose="02010609060101010101" pitchFamily="2" charset="-122"/>
                <a:hlinkClick r:id="rId2"/>
              </a:rPr>
              <a:t>http://releases.ubuntu.com/11.04/ubuntu-11.04-desktop-amd64.iso.torrent</a:t>
            </a:r>
            <a:r>
              <a:rPr lang="en-US" altLang="zh-CN" sz="1800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endParaRPr lang="en-US" altLang="zh-CN" sz="18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altLang="zh-CN" sz="1800">
                <a:latin typeface="黑体" panose="02010609060101010101" pitchFamily="2" charset="-122"/>
                <a:ea typeface="黑体" panose="02010609060101010101" pitchFamily="2" charset="-122"/>
                <a:hlinkClick r:id="rId3"/>
              </a:rPr>
              <a:t>http://releases.ubuntu.com/11.04/ubuntu-11.04-desktop-i386.iso</a:t>
            </a:r>
            <a:r>
              <a:rPr lang="fr-FR" altLang="zh-CN" sz="1800" dirty="0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endParaRPr lang="zh-CN" altLang="en-US" sz="18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altLang="zh-CN" sz="1800">
                <a:latin typeface="黑体" panose="02010609060101010101" pitchFamily="2" charset="-122"/>
                <a:ea typeface="黑体" panose="02010609060101010101" pitchFamily="2" charset="-122"/>
                <a:hlinkClick r:id="rId4"/>
              </a:rPr>
              <a:t>http://releases.ubuntu.com/11.04/ubuntu-11.04-desktop-i386.iso.torrent</a:t>
            </a:r>
            <a:r>
              <a:rPr lang="fr-FR" altLang="zh-CN" sz="1800" dirty="0"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endParaRPr lang="fr-FR" altLang="zh-CN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9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234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9" grpId="0" build="p"/>
      <p:bldP spid="2345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241667" name="Rectangle 6"/>
          <p:cNvSpPr/>
          <p:nvPr/>
        </p:nvSpPr>
        <p:spPr>
          <a:xfrm>
            <a:off x="457200" y="2124710"/>
            <a:ext cx="8077200" cy="3928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535305" indent="-535305">
              <a:lnSpc>
                <a:spcPct val="130000"/>
              </a:lnSpc>
              <a:spcBef>
                <a:spcPct val="0"/>
              </a:spcBef>
              <a:buBlip>
                <a:blip r:embed="rId1"/>
              </a:buBlip>
            </a:pPr>
            <a:r>
              <a:rPr lang="en-US" altLang="zh-CN" sz="2400">
                <a:latin typeface="黑体" panose="02010609060101010101" pitchFamily="2" charset="-122"/>
                <a:ea typeface="黑体" panose="02010609060101010101" pitchFamily="2" charset="-122"/>
              </a:rPr>
              <a:t>Linux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是一种开放源码的类似</a:t>
            </a:r>
            <a:r>
              <a:rPr lang="en-US" altLang="zh-CN" sz="2400">
                <a:latin typeface="黑体" panose="02010609060101010101" pitchFamily="2" charset="-122"/>
                <a:ea typeface="黑体" panose="02010609060101010101" pitchFamily="2" charset="-122"/>
              </a:rPr>
              <a:t>Unix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的操作系统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535305" indent="-535305">
              <a:lnSpc>
                <a:spcPct val="130000"/>
              </a:lnSpc>
              <a:spcBef>
                <a:spcPct val="0"/>
              </a:spcBef>
              <a:buBlip>
                <a:blip r:embed="rId1"/>
              </a:buBlip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狭义上，</a:t>
            </a:r>
            <a:r>
              <a:rPr lang="en-US" altLang="zh-CN" sz="2400">
                <a:latin typeface="黑体" panose="02010609060101010101" pitchFamily="2" charset="-122"/>
                <a:ea typeface="黑体" panose="02010609060101010101" pitchFamily="2" charset="-122"/>
              </a:rPr>
              <a:t>Linux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这个词本身只表示</a:t>
            </a:r>
            <a:r>
              <a:rPr lang="en-US" altLang="zh-CN" sz="2400">
                <a:latin typeface="黑体" panose="02010609060101010101" pitchFamily="2" charset="-122"/>
                <a:ea typeface="黑体" panose="02010609060101010101" pitchFamily="2" charset="-122"/>
              </a:rPr>
              <a:t>Linux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内核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535305" indent="-535305">
              <a:lnSpc>
                <a:spcPct val="130000"/>
              </a:lnSpc>
              <a:spcBef>
                <a:spcPct val="0"/>
              </a:spcBef>
              <a:buBlip>
                <a:blip r:embed="rId1"/>
              </a:buBlip>
            </a:pPr>
            <a:r>
              <a:rPr lang="en-US" altLang="zh-CN" sz="2400">
                <a:latin typeface="黑体" panose="02010609060101010101" pitchFamily="2" charset="-122"/>
                <a:ea typeface="黑体" panose="02010609060101010101" pitchFamily="2" charset="-122"/>
              </a:rPr>
              <a:t>Linux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发行版指的就是通常所说的“</a:t>
            </a:r>
            <a:r>
              <a:rPr lang="en-US" altLang="zh-CN" sz="2400">
                <a:latin typeface="黑体" panose="02010609060101010101" pitchFamily="2" charset="-122"/>
                <a:ea typeface="黑体" panose="02010609060101010101" pitchFamily="2" charset="-122"/>
              </a:rPr>
              <a:t>Linux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操作系统”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535305" indent="-535305">
              <a:lnSpc>
                <a:spcPct val="130000"/>
              </a:lnSpc>
              <a:spcBef>
                <a:spcPct val="0"/>
              </a:spcBef>
              <a:buBlip>
                <a:blip r:embed="rId1"/>
              </a:buBlip>
            </a:pPr>
            <a:r>
              <a:rPr lang="en-US" altLang="zh-CN" sz="2400" err="1">
                <a:latin typeface="黑体" panose="02010609060101010101" pitchFamily="2" charset="-122"/>
                <a:ea typeface="黑体" panose="02010609060101010101" pitchFamily="2" charset="-122"/>
              </a:rPr>
              <a:t>Ubuntu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的目标在于为一般用户提供一个最新、稳定、免费和易用的操作系统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535305" indent="-535305">
              <a:lnSpc>
                <a:spcPct val="130000"/>
              </a:lnSpc>
              <a:spcBef>
                <a:spcPct val="0"/>
              </a:spcBef>
              <a:buBlip>
                <a:blip r:embed="rId1"/>
              </a:buBlip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可以通过网络，远程地完成</a:t>
            </a:r>
            <a:r>
              <a:rPr lang="en-US" altLang="zh-CN" sz="2400">
                <a:latin typeface="黑体" panose="02010609060101010101" pitchFamily="2" charset="-122"/>
                <a:ea typeface="黑体" panose="02010609060101010101" pitchFamily="2" charset="-122"/>
              </a:rPr>
              <a:t>Linux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中的很多工作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535305" indent="-535305">
              <a:lnSpc>
                <a:spcPct val="130000"/>
              </a:lnSpc>
              <a:spcBef>
                <a:spcPct val="0"/>
              </a:spcBef>
              <a:buBlip>
                <a:blip r:embed="rId1"/>
              </a:buBlip>
            </a:pPr>
            <a:r>
              <a:rPr lang="en-US" altLang="zh-CN" sz="2400" err="1">
                <a:latin typeface="黑体" panose="02010609060101010101" pitchFamily="2" charset="-122"/>
                <a:ea typeface="黑体" panose="02010609060101010101" pitchFamily="2" charset="-122"/>
              </a:rPr>
              <a:t>Ubuntu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支持三种安装方式：光盘安装、</a:t>
            </a:r>
            <a:r>
              <a:rPr lang="en-US" altLang="zh-CN" sz="2400" err="1">
                <a:latin typeface="黑体" panose="02010609060101010101" pitchFamily="2" charset="-122"/>
                <a:ea typeface="黑体" panose="02010609060101010101" pitchFamily="2" charset="-122"/>
              </a:rPr>
              <a:t>Wubi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安装和虚拟机安装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charRg st="140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1667">
                                            <p:txEl>
                                              <p:charRg st="140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1667">
                                            <p:txEl>
                                              <p:charRg st="140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1667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1667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charRg st="25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1667">
                                            <p:txEl>
                                              <p:charRg st="25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1667">
                                            <p:txEl>
                                              <p:charRg st="25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charRg st="50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1667">
                                            <p:txEl>
                                              <p:charRg st="50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1667">
                                            <p:txEl>
                                              <p:charRg st="50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charRg st="79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1667">
                                            <p:txEl>
                                              <p:charRg st="79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1667">
                                            <p:txEl>
                                              <p:charRg st="79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7">
                                            <p:txEl>
                                              <p:charRg st="116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1667">
                                            <p:txEl>
                                              <p:charRg st="116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1667">
                                            <p:txEl>
                                              <p:charRg st="116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扩展阅读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72" y="1600200"/>
            <a:ext cx="8229600" cy="45259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Papers: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400" b="0" dirty="0" smtClean="0"/>
              <a:t>Dennis M. Ritchie and Ken Thomson .The UNIX Time-Sharing System. Communications of the ACM, </a:t>
            </a:r>
            <a:r>
              <a:rPr lang="en-US" altLang="zh-CN" sz="2400" b="0" dirty="0" err="1" smtClean="0"/>
              <a:t>Vol</a:t>
            </a:r>
            <a:r>
              <a:rPr lang="en-US" altLang="zh-CN" sz="2400" b="0" dirty="0" smtClean="0"/>
              <a:t> 17, 1974.</a:t>
            </a:r>
            <a:endParaRPr lang="en-US" altLang="zh-CN" sz="2400" b="0" dirty="0" smtClean="0"/>
          </a:p>
          <a:p>
            <a:pPr lvl="1"/>
            <a:r>
              <a:rPr lang="en-US" altLang="zh-CN" sz="2400" b="0" dirty="0" smtClean="0"/>
              <a:t>Dennis M. Ritchie. The Evolution of the Unix Time-sharing System. </a:t>
            </a:r>
            <a:endParaRPr lang="en-US" altLang="zh-CN" sz="2400" b="0" dirty="0" smtClean="0"/>
          </a:p>
          <a:p>
            <a:r>
              <a:rPr lang="en-US" altLang="zh-CN" dirty="0" smtClean="0">
                <a:solidFill>
                  <a:srgbClr val="0000FF"/>
                </a:solidFill>
              </a:rPr>
              <a:t>Books: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en-US" altLang="zh-CN" sz="2400" b="0" dirty="0" smtClean="0"/>
              <a:t>W. Richard Stevens and Stephen A. </a:t>
            </a:r>
            <a:r>
              <a:rPr lang="en-US" altLang="zh-CN" sz="2400" b="0" dirty="0" err="1" smtClean="0"/>
              <a:t>Rago</a:t>
            </a:r>
            <a:r>
              <a:rPr lang="en-US" altLang="zh-CN" sz="2400" b="0" dirty="0" smtClean="0"/>
              <a:t> . Advance Unix Environment Programming.</a:t>
            </a:r>
            <a:endParaRPr lang="en-US" altLang="zh-CN" sz="2400" b="0" dirty="0" smtClean="0"/>
          </a:p>
          <a:p>
            <a:pPr lvl="1"/>
            <a:r>
              <a:rPr lang="en-US" sz="2400" b="0" dirty="0" smtClean="0"/>
              <a:t>Richard Stallman</a:t>
            </a:r>
            <a:r>
              <a:rPr lang="en-US" altLang="zh-CN" sz="2400" b="0" dirty="0" smtClean="0"/>
              <a:t>. Free as in freedom.</a:t>
            </a:r>
            <a:endParaRPr lang="en-US" altLang="zh-CN" sz="2400" b="0" dirty="0" smtClean="0"/>
          </a:p>
          <a:p>
            <a:endParaRPr lang="zh-CN" altLang="en-US" sz="2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715272" y="3857628"/>
            <a:ext cx="1214446" cy="1514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676" name="Picture 4" descr="Free as in Freed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0990" y="5143512"/>
            <a:ext cx="1071538" cy="1655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Version 7 Unix </a:t>
            </a:r>
            <a:r>
              <a:rPr lang="zh-CN" altLang="en-US" sz="2400" dirty="0" smtClean="0">
                <a:solidFill>
                  <a:srgbClr val="FF0000"/>
                </a:solidFill>
              </a:rPr>
              <a:t>（最后一个真正的</a:t>
            </a:r>
            <a:r>
              <a:rPr lang="en-US" altLang="zh-CN" sz="2400" dirty="0" smtClean="0">
                <a:solidFill>
                  <a:srgbClr val="FF0000"/>
                </a:solidFill>
              </a:rPr>
              <a:t>Unix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</a:rPr>
              <a:t>1979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支持</a:t>
            </a:r>
            <a:r>
              <a:rPr lang="en-US" altLang="zh-CN" dirty="0" smtClean="0"/>
              <a:t> X86</a:t>
            </a:r>
            <a:r>
              <a:rPr lang="zh-CN" altLang="en-US" dirty="0" smtClean="0"/>
              <a:t>架构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（从服务器到个人计算机）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版权限制：不可对学生提供原始码</a:t>
            </a:r>
            <a:r>
              <a:rPr lang="zh-CN" altLang="en-US" dirty="0" smtClean="0"/>
              <a:t>	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dirty="0" smtClean="0"/>
              <a:t>Unix System III</a:t>
            </a:r>
            <a:r>
              <a:rPr lang="zh-CN" altLang="en-US" dirty="0" smtClean="0"/>
              <a:t>的诞生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第一个</a:t>
            </a:r>
            <a:r>
              <a:rPr lang="en-US" altLang="zh-CN" dirty="0" smtClean="0">
                <a:solidFill>
                  <a:srgbClr val="FF0000"/>
                </a:solidFill>
              </a:rPr>
              <a:t>Unix</a:t>
            </a:r>
            <a:r>
              <a:rPr lang="zh-CN" altLang="en-US" dirty="0" smtClean="0">
                <a:solidFill>
                  <a:srgbClr val="FF0000"/>
                </a:solidFill>
              </a:rPr>
              <a:t>商业版本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1982</a:t>
            </a:r>
            <a:endParaRPr lang="en-US" altLang="zh-CN" dirty="0" smtClean="0"/>
          </a:p>
          <a:p>
            <a:r>
              <a:rPr lang="en-US" altLang="zh-CN" dirty="0" smtClean="0"/>
              <a:t>Unix System V release 1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发行版本中不再包含源代码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Unix evolution &amp; variants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844" y="2285992"/>
            <a:ext cx="4939173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Unix System V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434" name="Picture 2" descr="D:\XGQIN\图像素材库\linux\ab3df23b674d5dca14cecba4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1406" y="2786058"/>
            <a:ext cx="2428860" cy="1437076"/>
          </a:xfrm>
          <a:prstGeom prst="rect">
            <a:avLst/>
          </a:prstGeom>
          <a:noFill/>
        </p:spPr>
      </p:pic>
      <p:pic>
        <p:nvPicPr>
          <p:cNvPr id="18435" name="Picture 3" descr="D:\XGQIN\图像素材库\linux\IBM-AIX_logo2008090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9058" y="2773916"/>
            <a:ext cx="1270000" cy="1270000"/>
          </a:xfrm>
          <a:prstGeom prst="rect">
            <a:avLst/>
          </a:prstGeom>
          <a:noFill/>
        </p:spPr>
      </p:pic>
      <p:pic>
        <p:nvPicPr>
          <p:cNvPr id="18436" name="Picture 4" descr="D:\XGQIN\图像素材库\linux\Small_white_hp_UX_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4786322"/>
            <a:ext cx="1590675" cy="914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28596" y="4214818"/>
            <a:ext cx="1834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SunOS/Solaris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0496" y="420267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IBM AIX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5857892"/>
            <a:ext cx="27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ewlett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P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ackard </a:t>
            </a:r>
            <a:r>
              <a:rPr lang="en-US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ni</a:t>
            </a:r>
            <a:r>
              <a:rPr lang="en-US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43174" y="5191796"/>
            <a:ext cx="926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IRIX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0170" y="6215082"/>
            <a:ext cx="3563796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4.x BSD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91ef76c6a7efce1b864e8f61af51f3deb48f653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5000636"/>
            <a:ext cx="2881380" cy="1039673"/>
          </a:xfrm>
          <a:prstGeom prst="rect">
            <a:avLst/>
          </a:prstGeom>
        </p:spPr>
      </p:pic>
      <p:pic>
        <p:nvPicPr>
          <p:cNvPr id="16" name="图片 15" descr="220px-Openbsd2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6" y="3286124"/>
            <a:ext cx="2095500" cy="1381125"/>
          </a:xfrm>
          <a:prstGeom prst="rect">
            <a:avLst/>
          </a:prstGeom>
        </p:spPr>
      </p:pic>
      <p:pic>
        <p:nvPicPr>
          <p:cNvPr id="17" name="图片 16" descr="NetBS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330" y="4071942"/>
            <a:ext cx="1714512" cy="1313031"/>
          </a:xfrm>
          <a:prstGeom prst="rect">
            <a:avLst/>
          </a:prstGeom>
        </p:spPr>
      </p:pic>
      <p:pic>
        <p:nvPicPr>
          <p:cNvPr id="18" name="图片 17" descr="MacOS_logo.jpg"/>
          <p:cNvPicPr>
            <a:picLocks noChangeAspect="1"/>
          </p:cNvPicPr>
          <p:nvPr/>
        </p:nvPicPr>
        <p:blipFill>
          <a:blip r:embed="rId7"/>
          <a:srcRect l="4782" t="7826" r="5217" b="7391"/>
          <a:stretch>
            <a:fillRect/>
          </a:stretch>
        </p:blipFill>
        <p:spPr>
          <a:xfrm>
            <a:off x="6429388" y="2143116"/>
            <a:ext cx="1714512" cy="1615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类</a:t>
            </a:r>
            <a:r>
              <a:rPr lang="en-US" altLang="zh-CN" dirty="0" smtClean="0"/>
              <a:t>Unix</a:t>
            </a:r>
            <a:r>
              <a:rPr lang="zh-CN" altLang="en-US" dirty="0" smtClean="0"/>
              <a:t>系统：</a:t>
            </a:r>
            <a:r>
              <a:rPr lang="en-US" altLang="zh-CN" dirty="0" err="1" smtClean="0">
                <a:solidFill>
                  <a:srgbClr val="FF0000"/>
                </a:solidFill>
              </a:rPr>
              <a:t>Minix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Mini Unix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 descr="images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36" y="2178835"/>
            <a:ext cx="1571636" cy="196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 descr="Anderw S.Tanenbaum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2428868"/>
            <a:ext cx="16764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The Minix boo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84" y="4117633"/>
            <a:ext cx="1785950" cy="2311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0" y="4929198"/>
            <a:ext cx="2720873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Anderw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S.Tanenbaum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00562" y="2571744"/>
            <a:ext cx="4685898" cy="16312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年开始编写核心程序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1986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年首次发布，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开放全部源代码给大学教学和研究工作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年采用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BSD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授权，成为自由和开放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源码软件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5720" y="6286520"/>
            <a:ext cx="232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http://www.minix3.org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Richard Mathew Stallman</a:t>
            </a:r>
            <a:r>
              <a:rPr lang="zh-CN" altLang="en-US" dirty="0" smtClean="0"/>
              <a:t>与</a:t>
            </a:r>
            <a:r>
              <a:rPr lang="en-US" altLang="zh-CN" dirty="0" smtClean="0"/>
              <a:t>GNU</a:t>
            </a:r>
            <a:r>
              <a:rPr lang="zh-CN" altLang="en-US" dirty="0" smtClean="0"/>
              <a:t>计划</a:t>
            </a:r>
            <a:endParaRPr lang="en-US" altLang="zh-CN" dirty="0" smtClean="0"/>
          </a:p>
        </p:txBody>
      </p:sp>
      <p:pic>
        <p:nvPicPr>
          <p:cNvPr id="4" name="图片 3" descr="Richard Mathew Stallman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331" y="2428868"/>
            <a:ext cx="1884671" cy="214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 descr="FreeBSD_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02" y="2285992"/>
            <a:ext cx="2009775" cy="1905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827" y="4643446"/>
            <a:ext cx="316028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Richard Mathew Stallman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86116" y="4917056"/>
            <a:ext cx="213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http://www.gnu.org/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357554" y="4282867"/>
            <a:ext cx="2022477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GNU Project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GNU's Not Unix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86380" y="2571744"/>
            <a:ext cx="3786182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GUN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计划的目的：建立一个自由、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开放的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(Free Unix)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406" y="6000768"/>
            <a:ext cx="54292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自由软件基金会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Free Software Foundation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FSF)</a:t>
            </a:r>
            <a:endParaRPr 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GNU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通用公共许可证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General Public License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,GPL)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346bd85c5e4fad7cfbf2c09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330" y="3714752"/>
            <a:ext cx="1714512" cy="1383434"/>
          </a:xfrm>
          <a:prstGeom prst="rect">
            <a:avLst/>
          </a:prstGeom>
        </p:spPr>
      </p:pic>
      <p:pic>
        <p:nvPicPr>
          <p:cNvPr id="13" name="图片 12" descr="gcc_sm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5009" y="4286256"/>
            <a:ext cx="1357322" cy="161151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143504" y="5929330"/>
            <a:ext cx="2714644" cy="3385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GNU C Compiler(GCC)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00958" y="5131370"/>
            <a:ext cx="1071570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Emacs</a:t>
            </a:r>
            <a:endPara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Unix&amp;Linux</a:t>
            </a:r>
            <a:r>
              <a:rPr lang="zh-CN" altLang="en-US" dirty="0" smtClean="0"/>
              <a:t>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Linus</a:t>
            </a:r>
            <a:r>
              <a:rPr lang="en-US" dirty="0" smtClean="0"/>
              <a:t> </a:t>
            </a:r>
            <a:r>
              <a:rPr lang="en-US" dirty="0" err="1" smtClean="0"/>
              <a:t>Torvalds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操作系统</a:t>
            </a:r>
            <a:endParaRPr lang="zh-CN" altLang="en-US" dirty="0"/>
          </a:p>
        </p:txBody>
      </p:sp>
      <p:pic>
        <p:nvPicPr>
          <p:cNvPr id="4" name="图片 3" descr="562c11dfa9ec8a13aed43fa5f703918fa1ecc0ad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3174" y="2428868"/>
            <a:ext cx="2079977" cy="2490773"/>
          </a:xfrm>
          <a:prstGeom prst="rect">
            <a:avLst/>
          </a:prstGeom>
        </p:spPr>
      </p:pic>
      <p:pic>
        <p:nvPicPr>
          <p:cNvPr id="7" name="图片 6" descr="linus-torvald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2643182"/>
            <a:ext cx="1725988" cy="262412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71472" y="5357826"/>
            <a:ext cx="184153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Linus</a:t>
            </a:r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Torvalds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05525" y="4774180"/>
            <a:ext cx="594971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Tux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4348" y="6215082"/>
            <a:ext cx="2353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http://www.kernel.org/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43438" y="2500306"/>
            <a:ext cx="4443845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1991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comp.os.minix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新闻组中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 0.02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版本（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41124" y="3286124"/>
            <a:ext cx="4431470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为了兼容已有的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软件，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的开发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参照了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Portable Operating System Interface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3438" y="4425743"/>
            <a:ext cx="4393319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1994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 1.0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版本发布，并正式使用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协议。加入对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X-Window System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Gue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凤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Guet</Template>
  <TotalTime>0</TotalTime>
  <Words>5962</Words>
  <Application>WPS 演示</Application>
  <PresentationFormat>全屏显示(4:3)</PresentationFormat>
  <Paragraphs>473</Paragraphs>
  <Slides>45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9" baseType="lpstr">
      <vt:lpstr>Arial</vt:lpstr>
      <vt:lpstr>宋体</vt:lpstr>
      <vt:lpstr>Wingdings</vt:lpstr>
      <vt:lpstr>Footlight MT Light</vt:lpstr>
      <vt:lpstr>Segoe Print</vt:lpstr>
      <vt:lpstr>华文新魏</vt:lpstr>
      <vt:lpstr>微软雅黑</vt:lpstr>
      <vt:lpstr>Arial Unicode MS</vt:lpstr>
      <vt:lpstr>Goudy Old Style</vt:lpstr>
      <vt:lpstr>Calibri</vt:lpstr>
      <vt:lpstr>Times New Roman</vt:lpstr>
      <vt:lpstr>黑体</vt:lpstr>
      <vt:lpstr>Guet</vt:lpstr>
      <vt:lpstr>AcroExch.Document.7</vt:lpstr>
      <vt:lpstr>Unix/Linux操作系统 Linux操作系统概述</vt:lpstr>
      <vt:lpstr>Outline</vt:lpstr>
      <vt:lpstr>Unix&amp;Linux发展历史</vt:lpstr>
      <vt:lpstr>Unix&amp;Linux发展历史</vt:lpstr>
      <vt:lpstr>Unix&amp;Linux发展历史</vt:lpstr>
      <vt:lpstr>Unix&amp;Linux发展历史</vt:lpstr>
      <vt:lpstr>Unix&amp;Linux发展历史</vt:lpstr>
      <vt:lpstr>Unix&amp;Linux发展历史</vt:lpstr>
      <vt:lpstr>Unix&amp;Linux发展历史</vt:lpstr>
      <vt:lpstr>Unix&amp;Linux发展历史</vt:lpstr>
      <vt:lpstr>Unix&amp;Linux发展历史</vt:lpstr>
      <vt:lpstr>Unix&amp;Linux发展历史</vt:lpstr>
      <vt:lpstr>Unix&amp;Linux发展历史</vt:lpstr>
      <vt:lpstr>Linux发行版本</vt:lpstr>
      <vt:lpstr>Linux发行版本</vt:lpstr>
      <vt:lpstr>Linux发行版本</vt:lpstr>
      <vt:lpstr>Linux发行版本</vt:lpstr>
      <vt:lpstr>Linux发行版本</vt:lpstr>
      <vt:lpstr>Linux发行版本</vt:lpstr>
      <vt:lpstr>Linux发行版本</vt:lpstr>
      <vt:lpstr>Linux发行版本</vt:lpstr>
      <vt:lpstr>Linux与Windows比较</vt:lpstr>
      <vt:lpstr>Linux与Windows比较</vt:lpstr>
      <vt:lpstr>Unix&amp;Linux发展历史</vt:lpstr>
      <vt:lpstr>Unix&amp;Linux发展历史</vt:lpstr>
      <vt:lpstr>Linux系统结构</vt:lpstr>
      <vt:lpstr>Linux用户接口</vt:lpstr>
      <vt:lpstr>Linux系统安装</vt:lpstr>
      <vt:lpstr>Linux系统安装</vt:lpstr>
      <vt:lpstr>Linux系统安装</vt:lpstr>
      <vt:lpstr>Linux系统安装</vt:lpstr>
      <vt:lpstr>Linux系统安装</vt:lpstr>
      <vt:lpstr>Linux系统安装</vt:lpstr>
      <vt:lpstr>Linux系统安装</vt:lpstr>
      <vt:lpstr>Linux系统安装</vt:lpstr>
      <vt:lpstr>Linux系统安装</vt:lpstr>
      <vt:lpstr>Linux系统安装</vt:lpstr>
      <vt:lpstr>Linux系统安装</vt:lpstr>
      <vt:lpstr>Linux系统安装</vt:lpstr>
      <vt:lpstr>Linux系统安装</vt:lpstr>
      <vt:lpstr>Linux系统安装</vt:lpstr>
      <vt:lpstr>Linux系统安装</vt:lpstr>
      <vt:lpstr>Linux系统安装</vt:lpstr>
      <vt:lpstr>小结</vt:lpstr>
      <vt:lpstr>扩展阅读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Linux操作系统概述</dc:title>
  <dc:creator>xgqin</dc:creator>
  <cp:lastModifiedBy>Derek_Yang</cp:lastModifiedBy>
  <cp:revision>195</cp:revision>
  <dcterms:created xsi:type="dcterms:W3CDTF">2012-07-03T02:24:00Z</dcterms:created>
  <dcterms:modified xsi:type="dcterms:W3CDTF">2021-03-02T05:48:55Z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